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89" r:id="rId5"/>
    <p:sldId id="428" r:id="rId6"/>
    <p:sldId id="426" r:id="rId7"/>
    <p:sldId id="430" r:id="rId8"/>
    <p:sldId id="413" r:id="rId9"/>
    <p:sldId id="42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21688-C354-4EED-8D36-96D0AD09D073}">
          <p14:sldIdLst>
            <p14:sldId id="389"/>
            <p14:sldId id="428"/>
            <p14:sldId id="426"/>
            <p14:sldId id="430"/>
            <p14:sldId id="413"/>
            <p14:sldId id="420"/>
          </p14:sldIdLst>
        </p14:section>
        <p14:section name="Untitled Section" id="{6E613D94-8BCD-4AF8-BB18-E9C597FADE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agowan" initials="RM" lastIdx="1" clrIdx="0"/>
  <p:cmAuthor id="1" name="Louise Barnes" initials="L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822"/>
    <a:srgbClr val="16AC4D"/>
    <a:srgbClr val="62C422"/>
    <a:srgbClr val="00BAC2"/>
    <a:srgbClr val="CBE3E5"/>
    <a:srgbClr val="E7F1FA"/>
    <a:srgbClr val="000000"/>
    <a:srgbClr val="CF3087"/>
    <a:srgbClr val="00AA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8" autoAdjust="0"/>
    <p:restoredTop sz="82771" autoAdjust="0"/>
  </p:normalViewPr>
  <p:slideViewPr>
    <p:cSldViewPr snapToGrid="0" snapToObjects="1">
      <p:cViewPr varScale="1">
        <p:scale>
          <a:sx n="67" d="100"/>
          <a:sy n="67" d="100"/>
        </p:scale>
        <p:origin x="8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6DB-0636-4FCC-A7A3-E4E80714D750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06FE-AB06-4EED-8BA4-BBBDD029D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361E-AA21-EA46-A080-C1276BF1E1F7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F46E-82CE-764C-9921-A9A739C52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252114" y="1524001"/>
            <a:ext cx="3975652" cy="37371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4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looks good in here.</a:t>
            </a:r>
          </a:p>
        </p:txBody>
      </p:sp>
      <p:pic>
        <p:nvPicPr>
          <p:cNvPr id="3" name="Picture 2" descr="Yorkshire_Logo_Secondary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67267"/>
            <a:ext cx="2675467" cy="79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9"/>
          <p:cNvSpPr>
            <a:spLocks noGrp="1"/>
          </p:cNvSpPr>
          <p:nvPr>
            <p:ph type="title"/>
          </p:nvPr>
        </p:nvSpPr>
        <p:spPr>
          <a:xfrm>
            <a:off x="995882" y="243941"/>
            <a:ext cx="10527239" cy="7556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3500">
                <a:solidFill>
                  <a:srgbClr val="16A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79427" y="1628775"/>
            <a:ext cx="5582660" cy="3012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rgbClr val="5A5A5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Yorkshire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" y="210073"/>
            <a:ext cx="527263" cy="5272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19293512,&quot;Placement&quot;:&quot;Footer&quot;,&quot;Top&quot;:520.3781,&quot;Left&quot;:0.0,&quot;SlideWidth&quot;:960,&quot;SlideHeight&quot;:540}">
            <a:extLst>
              <a:ext uri="{FF2B5EF4-FFF2-40B4-BE49-F238E27FC236}">
                <a16:creationId xmlns:a16="http://schemas.microsoft.com/office/drawing/2014/main" id="{A2D4BEBE-CED7-4969-ABB9-BDEA3D0F6445}"/>
              </a:ext>
            </a:extLst>
          </p:cNvPr>
          <p:cNvSpPr txBox="1"/>
          <p:nvPr userDrawn="1"/>
        </p:nvSpPr>
        <p:spPr>
          <a:xfrm>
            <a:off x="0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72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ybs.co.uk/Interact/Pages/Section/Default.aspx?Section=6607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intranet/Interact/Pages/Content/Document.aspx?id=12866" TargetMode="External"/><Relationship Id="rId5" Type="http://schemas.openxmlformats.org/officeDocument/2006/relationships/hyperlink" Target="mailto:retailcampaigns@ybs.co.u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Trebuchet MS"/>
              </a:rPr>
              <a:t>Poster Checklist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latin typeface="Trebuchet MS"/>
              </a:rPr>
              <a:t>Branch and Agency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latin typeface="Trebuchet MS"/>
              </a:rPr>
              <a:t>21.07.25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4AF483-A18A-6F91-0011-236CA2223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940" y="4082094"/>
            <a:ext cx="1134590" cy="2065498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200836C-8C82-9A9D-6436-9CDDE5BCFDFC}"/>
              </a:ext>
            </a:extLst>
          </p:cNvPr>
          <p:cNvSpPr txBox="1"/>
          <p:nvPr/>
        </p:nvSpPr>
        <p:spPr>
          <a:xfrm>
            <a:off x="4641187" y="3668463"/>
            <a:ext cx="114915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YBM11565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24731"/>
              </p:ext>
            </p:extLst>
          </p:nvPr>
        </p:nvGraphicFramePr>
        <p:xfrm>
          <a:off x="574632" y="755650"/>
          <a:ext cx="11283993" cy="2716909"/>
        </p:xfrm>
        <a:graphic>
          <a:graphicData uri="http://schemas.openxmlformats.org/drawingml/2006/table">
            <a:tbl>
              <a:tblPr firstRow="1" bandRow="1"/>
              <a:tblGrid>
                <a:gridCol w="1913232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1615339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98174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657052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Format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Code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Display from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Priority and Instructions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up your street – loyalty mortgage</a:t>
                      </a:r>
                    </a:p>
                  </a:txBody>
                  <a:tcPr marL="75565" marR="75565" marT="37465" marB="37465">
                    <a:lnL w="12700">
                      <a:solidFill>
                        <a:srgbClr val="70AD47"/>
                      </a:solidFill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YBM 13573</a:t>
                      </a:r>
                      <a:endParaRPr lang="en-GB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Ongoing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 (branches and agencies that refer mortgages to YBS)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12700">
                      <a:solidFill>
                        <a:srgbClr val="70AD47"/>
                      </a:solidFill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13767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up your street – </a:t>
                      </a:r>
                      <a:b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mortgages</a:t>
                      </a:r>
                    </a:p>
                  </a:txBody>
                  <a:tcPr marL="75565" marR="75565" marT="37465" marB="37465">
                    <a:lnL w="12700">
                      <a:solidFill>
                        <a:srgbClr val="70AD47"/>
                      </a:solidFill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YBM </a:t>
                      </a:r>
                      <a:r>
                        <a:rPr lang="en-GB" sz="1200" dirty="0">
                          <a:effectLst/>
                        </a:rPr>
                        <a:t>13610 </a:t>
                      </a:r>
                      <a:endParaRPr lang="en-GB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  (branches and agencies that refer mortgages to YBS)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12700">
                      <a:solidFill>
                        <a:srgbClr val="70AD47"/>
                      </a:solidFill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86148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Passback</a:t>
                      </a: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2025</a:t>
                      </a:r>
                    </a:p>
                  </a:txBody>
                  <a:tcPr marL="75565" marR="75565" marT="37464" marB="37464">
                    <a:lnL w="12700">
                      <a:solidFill>
                        <a:srgbClr val="70AD47"/>
                      </a:solidFill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Poster</a:t>
                      </a:r>
                    </a:p>
                  </a:txBody>
                  <a:tcPr marL="75565" marR="75565" marT="37464" marB="37464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YBM 13662</a:t>
                      </a:r>
                      <a:endParaRPr lang="en-GB" sz="1200" b="1" dirty="0"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4" marB="37464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21.07.25</a:t>
                      </a:r>
                    </a:p>
                  </a:txBody>
                  <a:tcPr marL="75565" marR="75565" marT="37464" marB="37464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Display until the end of August 2025</a:t>
                      </a:r>
                    </a:p>
                  </a:txBody>
                  <a:tcPr marL="75565" marR="75565" marT="37464" marB="37464">
                    <a:lnL w="0">
                      <a:noFill/>
                    </a:lnL>
                    <a:lnR w="12700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2239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YBM11712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68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YBM11745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0863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E-Enablement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YBM11566</a:t>
                      </a:r>
                      <a:endParaRPr lang="en-GB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719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Savings (Loyalty)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Posters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/ Pavement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YBM11468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341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D568524-F43F-8C13-126A-838973AA12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73" t="20972" r="38800" b="8333"/>
          <a:stretch/>
        </p:blipFill>
        <p:spPr>
          <a:xfrm>
            <a:off x="1732699" y="4083516"/>
            <a:ext cx="1165039" cy="2120229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FC5F0-957B-09CB-18EC-7010EF6217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612" t="21250" r="38828" b="6805"/>
          <a:stretch/>
        </p:blipFill>
        <p:spPr>
          <a:xfrm>
            <a:off x="3115042" y="4086447"/>
            <a:ext cx="1236149" cy="2217964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BAE30-6B59-3985-C793-65EC31B658AA}"/>
              </a:ext>
            </a:extLst>
          </p:cNvPr>
          <p:cNvSpPr txBox="1"/>
          <p:nvPr/>
        </p:nvSpPr>
        <p:spPr>
          <a:xfrm>
            <a:off x="1803305" y="3668274"/>
            <a:ext cx="103040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YBM11712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30A75-40CD-579F-3CF3-A4F21CA75653}"/>
              </a:ext>
            </a:extLst>
          </p:cNvPr>
          <p:cNvSpPr txBox="1"/>
          <p:nvPr/>
        </p:nvSpPr>
        <p:spPr>
          <a:xfrm>
            <a:off x="3119015" y="3670036"/>
            <a:ext cx="12639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YBM11745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98C7A-A6D9-794C-7B59-2B42E385C6B0}"/>
              </a:ext>
            </a:extLst>
          </p:cNvPr>
          <p:cNvSpPr txBox="1"/>
          <p:nvPr/>
        </p:nvSpPr>
        <p:spPr>
          <a:xfrm>
            <a:off x="10220162" y="3668275"/>
            <a:ext cx="123098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 YBM11468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D47894-0054-4050-426E-636675C68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944" y="4081909"/>
            <a:ext cx="1230802" cy="2231404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36EB34-08C3-DE98-E9A8-D696EBF35E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4861" y="4057833"/>
            <a:ext cx="1134589" cy="2054527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113390-BD0F-EF45-8F7C-A607A620C2C2}"/>
              </a:ext>
            </a:extLst>
          </p:cNvPr>
          <p:cNvSpPr txBox="1"/>
          <p:nvPr/>
        </p:nvSpPr>
        <p:spPr>
          <a:xfrm>
            <a:off x="6011811" y="3670035"/>
            <a:ext cx="11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YBM11566</a:t>
            </a:r>
          </a:p>
        </p:txBody>
      </p:sp>
      <p:pic>
        <p:nvPicPr>
          <p:cNvPr id="14" name="Picture 13" descr="A person smiling with her hands together&#10;&#10;AI-generated content may be incorrect.">
            <a:extLst>
              <a:ext uri="{FF2B5EF4-FFF2-40B4-BE49-F238E27FC236}">
                <a16:creationId xmlns:a16="http://schemas.microsoft.com/office/drawing/2014/main" id="{43AB32DE-88DB-0824-CE69-8847FCC28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26" y="4058564"/>
            <a:ext cx="1161950" cy="2123424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A43E2E-7FE9-BCAE-6F84-CC0BA673FEBA}"/>
              </a:ext>
            </a:extLst>
          </p:cNvPr>
          <p:cNvSpPr txBox="1"/>
          <p:nvPr/>
        </p:nvSpPr>
        <p:spPr>
          <a:xfrm>
            <a:off x="294622" y="3668274"/>
            <a:ext cx="12326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YBM13662</a:t>
            </a:r>
            <a:endParaRPr lang="en-GB" sz="1400" b="1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EC38-31B5-6407-D214-F1F2540C7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7029" y="4046971"/>
            <a:ext cx="1294994" cy="2414435"/>
          </a:xfrm>
          <a:prstGeom prst="rect">
            <a:avLst/>
          </a:prstGeom>
          <a:ln>
            <a:solidFill>
              <a:srgbClr val="53A82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6B7556-2B80-FCD9-67F8-3B4075BDE888}"/>
              </a:ext>
            </a:extLst>
          </p:cNvPr>
          <p:cNvSpPr txBox="1"/>
          <p:nvPr/>
        </p:nvSpPr>
        <p:spPr>
          <a:xfrm>
            <a:off x="7354029" y="3668274"/>
            <a:ext cx="11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13573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A3E5E-71CF-2522-218D-675207CB6C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4045" y="4046971"/>
            <a:ext cx="1326872" cy="2414435"/>
          </a:xfrm>
          <a:prstGeom prst="rect">
            <a:avLst/>
          </a:prstGeom>
          <a:ln>
            <a:solidFill>
              <a:srgbClr val="53A822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EAD2EE-A8ED-38C8-2FFA-D2BB7D007138}"/>
              </a:ext>
            </a:extLst>
          </p:cNvPr>
          <p:cNvSpPr txBox="1"/>
          <p:nvPr/>
        </p:nvSpPr>
        <p:spPr>
          <a:xfrm>
            <a:off x="8761379" y="3670035"/>
            <a:ext cx="11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13610</a:t>
            </a:r>
          </a:p>
        </p:txBody>
      </p:sp>
    </p:spTree>
    <p:extLst>
      <p:ext uri="{BB962C8B-B14F-4D97-AF65-F5344CB8AC3E}">
        <p14:creationId xmlns:p14="http://schemas.microsoft.com/office/powerpoint/2010/main" val="9969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BAE00-36A0-FA3D-D8C7-B9899C1D1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5" t="22685" r="51770" b="42963"/>
          <a:stretch/>
        </p:blipFill>
        <p:spPr bwMode="auto">
          <a:xfrm>
            <a:off x="4209099" y="4026721"/>
            <a:ext cx="1650388" cy="2439418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10E1-7EBC-F0D1-20D1-5779EDAB57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0" t="22213" r="37257" b="6111"/>
          <a:stretch/>
        </p:blipFill>
        <p:spPr>
          <a:xfrm>
            <a:off x="8156240" y="4017581"/>
            <a:ext cx="1781631" cy="2511343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9A464-E1C6-8D56-755E-D26C3EEF8F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35" t="33796" r="39844" b="20926"/>
          <a:stretch/>
        </p:blipFill>
        <p:spPr bwMode="auto">
          <a:xfrm>
            <a:off x="6119967" y="4012146"/>
            <a:ext cx="1775793" cy="2511343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D6D012-56F3-7555-405B-A19C0030A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25588"/>
              </p:ext>
            </p:extLst>
          </p:nvPr>
        </p:nvGraphicFramePr>
        <p:xfrm>
          <a:off x="542041" y="689206"/>
          <a:ext cx="11460567" cy="2990853"/>
        </p:xfrm>
        <a:graphic>
          <a:graphicData uri="http://schemas.openxmlformats.org/drawingml/2006/table">
            <a:tbl>
              <a:tblPr firstRow="1" bandRow="1"/>
              <a:tblGrid>
                <a:gridCol w="2901577">
                  <a:extLst>
                    <a:ext uri="{9D8B030D-6E8A-4147-A177-3AD203B41FA5}">
                      <a16:colId xmlns:a16="http://schemas.microsoft.com/office/drawing/2014/main" val="4228460414"/>
                    </a:ext>
                  </a:extLst>
                </a:gridCol>
                <a:gridCol w="1550157">
                  <a:extLst>
                    <a:ext uri="{9D8B030D-6E8A-4147-A177-3AD203B41FA5}">
                      <a16:colId xmlns:a16="http://schemas.microsoft.com/office/drawing/2014/main" val="2351057628"/>
                    </a:ext>
                  </a:extLst>
                </a:gridCol>
                <a:gridCol w="1616404">
                  <a:extLst>
                    <a:ext uri="{9D8B030D-6E8A-4147-A177-3AD203B41FA5}">
                      <a16:colId xmlns:a16="http://schemas.microsoft.com/office/drawing/2014/main" val="3353598677"/>
                    </a:ext>
                  </a:extLst>
                </a:gridCol>
                <a:gridCol w="1059937">
                  <a:extLst>
                    <a:ext uri="{9D8B030D-6E8A-4147-A177-3AD203B41FA5}">
                      <a16:colId xmlns:a16="http://schemas.microsoft.com/office/drawing/2014/main" val="2353308983"/>
                    </a:ext>
                  </a:extLst>
                </a:gridCol>
                <a:gridCol w="4332492">
                  <a:extLst>
                    <a:ext uri="{9D8B030D-6E8A-4147-A177-3AD203B41FA5}">
                      <a16:colId xmlns:a16="http://schemas.microsoft.com/office/drawing/2014/main" val="4095550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20425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YBS Member Masterclass – Cash ISAs </a:t>
                      </a: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 Strut Card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YBM13511 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46360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Ways of Saving – Passbook promotion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YBM11357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as you wish and please store when not in use.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4011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availability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YBM11416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and please store when not in use.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81722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Appointments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YBM12546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and please store when not in use.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56135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 Always On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YBM11776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04928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Insurance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Pavement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YBM13530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Ongoing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Branches with a pavement stand – display and store when not in use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4403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1D3151-862B-98D5-841C-B79DF376A1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68" t="21667" r="39757" b="7083"/>
          <a:stretch/>
        </p:blipFill>
        <p:spPr>
          <a:xfrm>
            <a:off x="10201772" y="4012146"/>
            <a:ext cx="1405122" cy="2610194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FA05A-3CB8-6369-5DD9-026F64387EF0}"/>
              </a:ext>
            </a:extLst>
          </p:cNvPr>
          <p:cNvSpPr txBox="1"/>
          <p:nvPr/>
        </p:nvSpPr>
        <p:spPr>
          <a:xfrm>
            <a:off x="10367968" y="3689794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11776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0EB9E-441B-2D6E-036C-C595A585B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386" y="4026721"/>
            <a:ext cx="1823731" cy="2610195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5A45F9-0C61-483F-2675-77BA0E69486C}"/>
              </a:ext>
            </a:extLst>
          </p:cNvPr>
          <p:cNvSpPr txBox="1"/>
          <p:nvPr/>
        </p:nvSpPr>
        <p:spPr>
          <a:xfrm>
            <a:off x="2479848" y="3709804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13511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F5F03-A464-7695-D912-E32FF1BAFD55}"/>
              </a:ext>
            </a:extLst>
          </p:cNvPr>
          <p:cNvSpPr txBox="1"/>
          <p:nvPr/>
        </p:nvSpPr>
        <p:spPr>
          <a:xfrm>
            <a:off x="4497928" y="3712103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11357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06878-BB05-9446-DB8B-7C901EA2A4D9}"/>
              </a:ext>
            </a:extLst>
          </p:cNvPr>
          <p:cNvSpPr txBox="1"/>
          <p:nvPr/>
        </p:nvSpPr>
        <p:spPr>
          <a:xfrm>
            <a:off x="6471498" y="368979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11416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5B1C4-7C7C-2C78-A519-7066DC4C3941}"/>
              </a:ext>
            </a:extLst>
          </p:cNvPr>
          <p:cNvSpPr txBox="1"/>
          <p:nvPr/>
        </p:nvSpPr>
        <p:spPr>
          <a:xfrm>
            <a:off x="8510690" y="3716435"/>
            <a:ext cx="107273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 12546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411C6-E00B-FCA5-58D6-3A214290ABC2}"/>
              </a:ext>
            </a:extLst>
          </p:cNvPr>
          <p:cNvSpPr txBox="1"/>
          <p:nvPr/>
        </p:nvSpPr>
        <p:spPr>
          <a:xfrm>
            <a:off x="542041" y="3694209"/>
            <a:ext cx="99257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YBM13530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CE2D66-04FB-D361-29F8-418F0DBDC4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351" t="57351" r="28758" b="6509"/>
          <a:stretch/>
        </p:blipFill>
        <p:spPr bwMode="auto">
          <a:xfrm>
            <a:off x="137041" y="4011171"/>
            <a:ext cx="1775792" cy="2611170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5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Items to remove and store</a:t>
            </a: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93580"/>
              </p:ext>
            </p:extLst>
          </p:nvPr>
        </p:nvGraphicFramePr>
        <p:xfrm>
          <a:off x="808949" y="831177"/>
          <a:ext cx="10576912" cy="2064131"/>
        </p:xfrm>
        <a:graphic>
          <a:graphicData uri="http://schemas.openxmlformats.org/drawingml/2006/table">
            <a:tbl>
              <a:tblPr firstRow="1" bandRow="1"/>
              <a:tblGrid>
                <a:gridCol w="1832525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027335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904721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582811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229520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Format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Instructions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21922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YBM11571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(UK Savings Week)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Bunting and Pull Up Banner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93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MILPA 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/ Pavement Poster / Ext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YBM11506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Ends 07/03/2025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07 March. Store when not in use, do not destroy.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294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7E3E20-8D8C-4ECA-26C2-907160318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5"/>
          <a:stretch/>
        </p:blipFill>
        <p:spPr>
          <a:xfrm>
            <a:off x="3276199" y="3807356"/>
            <a:ext cx="1493764" cy="2783906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F111C-D7C6-49AE-41A8-AA387DB91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46" y="3809476"/>
            <a:ext cx="1498976" cy="2773467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E03E8-3D78-C3A1-E016-3F571AB3C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553" y="3804780"/>
            <a:ext cx="1936766" cy="2768367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D02D-1186-29BF-FC17-46C5387A507D}"/>
              </a:ext>
            </a:extLst>
          </p:cNvPr>
          <p:cNvSpPr txBox="1"/>
          <p:nvPr/>
        </p:nvSpPr>
        <p:spPr>
          <a:xfrm>
            <a:off x="3505457" y="3405107"/>
            <a:ext cx="103265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</a:rPr>
              <a:t> </a:t>
            </a:r>
            <a:r>
              <a:rPr lang="en-GB" sz="1400" b="1" dirty="0"/>
              <a:t>YBM11571</a:t>
            </a:r>
            <a:endParaRPr lang="en-GB" sz="1400" b="1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E3A08-FEF7-6BB5-356D-32C9CEF4DD4F}"/>
              </a:ext>
            </a:extLst>
          </p:cNvPr>
          <p:cNvSpPr txBox="1"/>
          <p:nvPr/>
        </p:nvSpPr>
        <p:spPr>
          <a:xfrm>
            <a:off x="5311292" y="3405107"/>
            <a:ext cx="103265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</a:rPr>
              <a:t> </a:t>
            </a:r>
            <a:r>
              <a:rPr lang="en-GB" sz="1400" b="1"/>
              <a:t>YBM11570</a:t>
            </a:r>
            <a:endParaRPr lang="en-GB" sz="1400" b="1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27FB3-9EE6-111C-AD0A-7FC9A0A753D1}"/>
              </a:ext>
            </a:extLst>
          </p:cNvPr>
          <p:cNvSpPr txBox="1"/>
          <p:nvPr/>
        </p:nvSpPr>
        <p:spPr>
          <a:xfrm>
            <a:off x="7325894" y="3405106"/>
            <a:ext cx="103265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</a:rPr>
              <a:t> </a:t>
            </a:r>
            <a:r>
              <a:rPr lang="en-GB" sz="1400" b="1" dirty="0"/>
              <a:t>YBM11506</a:t>
            </a:r>
            <a:endParaRPr lang="en-GB" sz="1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73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118" y="4202172"/>
            <a:ext cx="2298657" cy="2298657"/>
          </a:xfrm>
          <a:prstGeom prst="rect">
            <a:avLst/>
          </a:prstGeom>
        </p:spPr>
      </p:pic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1" y="-3958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79" y="216606"/>
            <a:ext cx="10527239" cy="75565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Items to destroy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27407" y="4454341"/>
            <a:ext cx="135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To check which leaflets you should be displaying, visit: </a:t>
            </a:r>
            <a:endParaRPr lang="en-GB" sz="1200" b="1" dirty="0">
              <a:solidFill>
                <a:srgbClr val="FFFF00"/>
              </a:solidFill>
            </a:endParaRPr>
          </a:p>
          <a:p>
            <a:pPr algn="ctr"/>
            <a:r>
              <a:rPr lang="en-GB" sz="1200" dirty="0">
                <a:hlinkClick r:id="rId6"/>
              </a:rPr>
              <a:t>Literature Inventory &amp; Important Information Board - Intranet (ybs.co.uk)</a:t>
            </a:r>
            <a:endParaRPr lang="en-GB" sz="1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70FBF-3ACC-1E9A-F640-88FDAFEA6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6988"/>
              </p:ext>
            </p:extLst>
          </p:nvPr>
        </p:nvGraphicFramePr>
        <p:xfrm>
          <a:off x="459287" y="724523"/>
          <a:ext cx="11501087" cy="2464512"/>
        </p:xfrm>
        <a:graphic>
          <a:graphicData uri="http://schemas.openxmlformats.org/drawingml/2006/table">
            <a:tbl>
              <a:tblPr firstRow="1" bandRow="1"/>
              <a:tblGrid>
                <a:gridCol w="2818356">
                  <a:extLst>
                    <a:ext uri="{9D8B030D-6E8A-4147-A177-3AD203B41FA5}">
                      <a16:colId xmlns:a16="http://schemas.microsoft.com/office/drawing/2014/main" val="2664431842"/>
                    </a:ext>
                  </a:extLst>
                </a:gridCol>
                <a:gridCol w="2150301">
                  <a:extLst>
                    <a:ext uri="{9D8B030D-6E8A-4147-A177-3AD203B41FA5}">
                      <a16:colId xmlns:a16="http://schemas.microsoft.com/office/drawing/2014/main" val="490386765"/>
                    </a:ext>
                  </a:extLst>
                </a:gridCol>
                <a:gridCol w="1115874">
                  <a:extLst>
                    <a:ext uri="{9D8B030D-6E8A-4147-A177-3AD203B41FA5}">
                      <a16:colId xmlns:a16="http://schemas.microsoft.com/office/drawing/2014/main" val="4278928957"/>
                    </a:ext>
                  </a:extLst>
                </a:gridCol>
                <a:gridCol w="1033397">
                  <a:extLst>
                    <a:ext uri="{9D8B030D-6E8A-4147-A177-3AD203B41FA5}">
                      <a16:colId xmlns:a16="http://schemas.microsoft.com/office/drawing/2014/main" val="811674989"/>
                    </a:ext>
                  </a:extLst>
                </a:gridCol>
                <a:gridCol w="4383159">
                  <a:extLst>
                    <a:ext uri="{9D8B030D-6E8A-4147-A177-3AD203B41FA5}">
                      <a16:colId xmlns:a16="http://schemas.microsoft.com/office/drawing/2014/main" val="537738911"/>
                    </a:ext>
                  </a:extLst>
                </a:gridCol>
              </a:tblGrid>
              <a:tr h="448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Item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Format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Code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Date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Instructions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40987"/>
                  </a:ext>
                </a:extLst>
              </a:tr>
              <a:tr h="408874"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Passback</a:t>
                      </a: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Campaign 2025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Poster / Pavement Poster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YBM13552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07/05/25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Remove and destroy – this has now been replaced with a new </a:t>
                      </a:r>
                      <a:r>
                        <a:rPr lang="en-GB" sz="1200" b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Passback</a:t>
                      </a: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campaign for July 2025 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YBM 13662</a:t>
                      </a:r>
                      <a:endParaRPr lang="en-GB" sz="1200" b="0" dirty="0"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73392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way nicer Cash ISA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YBM13510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11/03/2025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93635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way nicer Cash ISA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YBM13509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11/03/2025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03279"/>
                  </a:ext>
                </a:extLst>
              </a:tr>
              <a:tr h="2746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Deposit Mortgage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YBM11468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only. Destroy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096066"/>
                  </a:ext>
                </a:extLst>
              </a:tr>
              <a:tr h="47271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Posters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YBM13166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2346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F6B88B6-B790-4F42-EDBF-9A9B2890E0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09" t="49028" r="32344" b="18194"/>
          <a:stretch/>
        </p:blipFill>
        <p:spPr>
          <a:xfrm>
            <a:off x="5219484" y="3919529"/>
            <a:ext cx="1072730" cy="2457904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747551-E354-B282-9AA5-078099A253E1}"/>
              </a:ext>
            </a:extLst>
          </p:cNvPr>
          <p:cNvSpPr txBox="1"/>
          <p:nvPr/>
        </p:nvSpPr>
        <p:spPr>
          <a:xfrm>
            <a:off x="2001956" y="3571880"/>
            <a:ext cx="141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13510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22B36-87BB-3565-EF5E-2A728340D008}"/>
              </a:ext>
            </a:extLst>
          </p:cNvPr>
          <p:cNvSpPr txBox="1"/>
          <p:nvPr/>
        </p:nvSpPr>
        <p:spPr>
          <a:xfrm>
            <a:off x="3612432" y="3568703"/>
            <a:ext cx="1412213" cy="3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YBM13509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270CD7-2837-F047-C9A6-D066CD6E6DBB}"/>
              </a:ext>
            </a:extLst>
          </p:cNvPr>
          <p:cNvSpPr txBox="1"/>
          <p:nvPr/>
        </p:nvSpPr>
        <p:spPr>
          <a:xfrm>
            <a:off x="5219484" y="3574923"/>
            <a:ext cx="111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YBM11468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51BC7-D2B7-4023-0468-95EA5DCD4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2099" y="3886186"/>
            <a:ext cx="1407422" cy="2670729"/>
          </a:xfrm>
          <a:prstGeom prst="rect">
            <a:avLst/>
          </a:prstGeom>
          <a:ln w="9525">
            <a:solidFill>
              <a:srgbClr val="16AC4D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D37196-E0BB-0871-6646-726A2EFEB8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2404" y="3901878"/>
            <a:ext cx="1404197" cy="2670728"/>
          </a:xfrm>
          <a:prstGeom prst="rect">
            <a:avLst/>
          </a:prstGeom>
          <a:ln w="9525">
            <a:solidFill>
              <a:srgbClr val="16AC4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06577-824C-2AFF-503E-F1AECF0EFE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743" y="3907007"/>
            <a:ext cx="1403163" cy="2732170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9EDCFE3F-D1C3-B245-C994-6D1DA6CC4D24}"/>
              </a:ext>
            </a:extLst>
          </p:cNvPr>
          <p:cNvSpPr txBox="1"/>
          <p:nvPr/>
        </p:nvSpPr>
        <p:spPr>
          <a:xfrm>
            <a:off x="384390" y="3572121"/>
            <a:ext cx="140843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highlight>
                  <a:srgbClr val="FFFF00"/>
                </a:highlight>
              </a:rPr>
              <a:t> YBM13552</a:t>
            </a:r>
            <a:endParaRPr lang="en-GB" sz="1400" b="1">
              <a:highlight>
                <a:srgbClr val="FFFF00"/>
              </a:highlight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F2B1D-8CA0-659A-1332-78B90D30B0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421" y="4264337"/>
            <a:ext cx="1145682" cy="2108177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61D165-9E29-57D8-6795-1C486A7046DD}"/>
              </a:ext>
            </a:extLst>
          </p:cNvPr>
          <p:cNvSpPr txBox="1"/>
          <p:nvPr/>
        </p:nvSpPr>
        <p:spPr>
          <a:xfrm>
            <a:off x="6749352" y="3877859"/>
            <a:ext cx="1150248" cy="3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YBM13166</a:t>
            </a:r>
          </a:p>
        </p:txBody>
      </p:sp>
    </p:spTree>
    <p:extLst>
      <p:ext uri="{BB962C8B-B14F-4D97-AF65-F5344CB8AC3E}">
        <p14:creationId xmlns:p14="http://schemas.microsoft.com/office/powerpoint/2010/main" val="4850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Need some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397" y="1270000"/>
            <a:ext cx="10177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don’t have enough space to display all current campaign posters:</a:t>
            </a:r>
          </a:p>
          <a:p>
            <a:r>
              <a:rPr lang="en-GB" dirty="0"/>
              <a:t>Locations with limited poster sites should display the posters marked as priority.</a:t>
            </a:r>
          </a:p>
          <a:p>
            <a:endParaRPr lang="en-GB" b="1" dirty="0"/>
          </a:p>
          <a:p>
            <a:r>
              <a:rPr lang="en-GB" b="1" dirty="0"/>
              <a:t>My items haven’t arrived:</a:t>
            </a:r>
            <a:endParaRPr lang="en-GB" dirty="0"/>
          </a:p>
          <a:p>
            <a:pPr lvl="0"/>
            <a:r>
              <a:rPr lang="en-GB" dirty="0"/>
              <a:t>Most items are sent via DPD/TNT which is a courier our external printers Paragon use so please allow two working days from expected delivery before emailing </a:t>
            </a:r>
            <a:r>
              <a:rPr lang="en-GB" b="1" u="sng" dirty="0">
                <a:hlinkClick r:id="rId5"/>
              </a:rPr>
              <a:t>retailcampaigns@ybs.co.uk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I’m missing a poster or need a replacement:</a:t>
            </a:r>
            <a:endParaRPr lang="en-GB" dirty="0"/>
          </a:p>
          <a:p>
            <a:pPr lvl="0"/>
            <a:r>
              <a:rPr lang="en-GB" dirty="0"/>
              <a:t>Some marketing materials will be available to order on the PEP system, so please check there in the first instance.</a:t>
            </a:r>
          </a:p>
          <a:p>
            <a:pPr lvl="0"/>
            <a:r>
              <a:rPr lang="en-GB" dirty="0"/>
              <a:t>If the item you’re looking for isn’t on PEP, please email </a:t>
            </a:r>
            <a:r>
              <a:rPr lang="en-GB" b="1" u="sng" dirty="0">
                <a:hlinkClick r:id="rId5"/>
              </a:rPr>
              <a:t>retailcampaigns@ybs.co.uk</a:t>
            </a:r>
            <a:r>
              <a:rPr lang="en-GB" b="1" dirty="0"/>
              <a:t> </a:t>
            </a:r>
            <a:r>
              <a:rPr lang="en-GB" dirty="0"/>
              <a:t>with the artwork code (which you’ll find at the bottom of the poster e.g YBM12345 01 01 20) and the size of the poster  you require (</a:t>
            </a:r>
            <a:r>
              <a:rPr lang="en-GB" b="1" u="sng" dirty="0">
                <a:hlinkClick r:id="rId6"/>
              </a:rPr>
              <a:t>see this guide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ae743-641d-4163-8001-efe4137a6c2b" xsi:nil="true"/>
    <lcf76f155ced4ddcb4097134ff3c332f xmlns="1b2d811f-600a-4424-a4fd-e2b572da6136">
      <Terms xmlns="http://schemas.microsoft.com/office/infopath/2007/PartnerControls"/>
    </lcf76f155ced4ddcb4097134ff3c332f>
    <Notes xmlns="1b2d811f-600a-4424-a4fd-e2b572da61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BEF92D0CBD04492B3E7046E900ED0" ma:contentTypeVersion="20" ma:contentTypeDescription="Create a new document." ma:contentTypeScope="" ma:versionID="84afde3fadfb6b2a9d06f64be0fe628a">
  <xsd:schema xmlns:xsd="http://www.w3.org/2001/XMLSchema" xmlns:xs="http://www.w3.org/2001/XMLSchema" xmlns:p="http://schemas.microsoft.com/office/2006/metadata/properties" xmlns:ns2="1b2d811f-600a-4424-a4fd-e2b572da6136" xmlns:ns3="a66ae743-641d-4163-8001-efe4137a6c2b" targetNamespace="http://schemas.microsoft.com/office/2006/metadata/properties" ma:root="true" ma:fieldsID="b4487eebbb84b372b1e7823c1c3dfea5" ns2:_="" ns3:_="">
    <xsd:import namespace="1b2d811f-600a-4424-a4fd-e2b572da6136"/>
    <xsd:import namespace="a66ae743-641d-4163-8001-efe4137a6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811f-600a-4424-a4fd-e2b572da6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58d3c7-2e41-40de-a6b5-868fb7b71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e743-641d-4163-8001-efe4137a6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3f75f7-3577-416e-81be-aec9402b74f6}" ma:internalName="TaxCatchAll" ma:showField="CatchAllData" ma:web="a66ae743-641d-4163-8001-efe4137a6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6BF7B-702D-4D66-AFC8-35CE19F2D589}">
  <ds:schemaRefs>
    <ds:schemaRef ds:uri="http://schemas.microsoft.com/office/infopath/2007/PartnerControls"/>
    <ds:schemaRef ds:uri="http://purl.org/dc/dcmitype/"/>
    <ds:schemaRef ds:uri="11490d73-ffde-4bdc-add6-939fa517d67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66ae743-641d-4163-8001-efe4137a6c2b"/>
    <ds:schemaRef ds:uri="http://purl.org/dc/elements/1.1/"/>
    <ds:schemaRef ds:uri="http://schemas.openxmlformats.org/package/2006/metadata/core-properties"/>
    <ds:schemaRef ds:uri="http://purl.org/dc/terms/"/>
    <ds:schemaRef ds:uri="1b2d811f-600a-4424-a4fd-e2b572da6136"/>
  </ds:schemaRefs>
</ds:datastoreItem>
</file>

<file path=customXml/itemProps2.xml><?xml version="1.0" encoding="utf-8"?>
<ds:datastoreItem xmlns:ds="http://schemas.openxmlformats.org/officeDocument/2006/customXml" ds:itemID="{6463BBA1-F88C-44DF-AD34-D49996BC3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d811f-600a-4424-a4fd-e2b572da6136"/>
    <ds:schemaRef ds:uri="a66ae743-641d-4163-8001-efe4137a6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CCD276-385E-4766-B207-E55AEFB0D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153634</TotalTime>
  <Words>754</Words>
  <Application>Microsoft Office PowerPoint</Application>
  <PresentationFormat>Widescreen</PresentationFormat>
  <Paragraphs>180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Poster Checklist  Branch and Agency  21.07.25  </vt:lpstr>
      <vt:lpstr>Items to display </vt:lpstr>
      <vt:lpstr>Items to display </vt:lpstr>
      <vt:lpstr>Items to remove and store</vt:lpstr>
      <vt:lpstr>Items to destroy </vt:lpstr>
      <vt:lpstr>Need some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Morrow</dc:creator>
  <cp:lastModifiedBy>Kim Reynolds</cp:lastModifiedBy>
  <cp:revision>1152</cp:revision>
  <cp:lastPrinted>2020-02-25T13:12:55Z</cp:lastPrinted>
  <dcterms:created xsi:type="dcterms:W3CDTF">2017-09-13T12:08:44Z</dcterms:created>
  <dcterms:modified xsi:type="dcterms:W3CDTF">2025-08-07T09:42:06Z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0x010100919BEF92D0CBD04492B3E7046E900ED0</vt:lpwstr>
  </property>
  <property fmtid="{D5CDD505-2E9C-101B-9397-08002B2CF9AE}" pid="3" name="MediaServiceImageTags">
    <vt:lpwstr/>
  </property>
  <property fmtid="{D5CDD505-2E9C-101B-9397-08002B2CF9AE}" pid="4" name="MSIP_Label_bf49ab29-f4da-4d83-b5ca-f40d5a93f0f3_Enabled">
    <vt:lpwstr>true</vt:lpwstr>
  </property>
  <property fmtid="{D5CDD505-2E9C-101B-9397-08002B2CF9AE}" pid="5" name="MSIP_Label_bf49ab29-f4da-4d83-b5ca-f40d5a93f0f3_SetDate">
    <vt:lpwstr>2025-04-24T22:27:28Z</vt:lpwstr>
  </property>
  <property fmtid="{D5CDD505-2E9C-101B-9397-08002B2CF9AE}" pid="6" name="MSIP_Label_bf49ab29-f4da-4d83-b5ca-f40d5a93f0f3_Method">
    <vt:lpwstr>Standard</vt:lpwstr>
  </property>
  <property fmtid="{D5CDD505-2E9C-101B-9397-08002B2CF9AE}" pid="7" name="MSIP_Label_bf49ab29-f4da-4d83-b5ca-f40d5a93f0f3_Name">
    <vt:lpwstr>Confidential</vt:lpwstr>
  </property>
  <property fmtid="{D5CDD505-2E9C-101B-9397-08002B2CF9AE}" pid="8" name="MSIP_Label_bf49ab29-f4da-4d83-b5ca-f40d5a93f0f3_SiteId">
    <vt:lpwstr>75406e2b-2de1-4cff-b842-2a519f5780c7</vt:lpwstr>
  </property>
  <property fmtid="{D5CDD505-2E9C-101B-9397-08002B2CF9AE}" pid="9" name="MSIP_Label_bf49ab29-f4da-4d83-b5ca-f40d5a93f0f3_ActionId">
    <vt:lpwstr>7082e149-53c5-4ef9-a89e-b103a41581ca</vt:lpwstr>
  </property>
  <property fmtid="{D5CDD505-2E9C-101B-9397-08002B2CF9AE}" pid="10" name="MSIP_Label_bf49ab29-f4da-4d83-b5ca-f40d5a93f0f3_ContentBits">
    <vt:lpwstr>0</vt:lpwstr>
  </property>
</Properties>
</file>