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1"/>
  </p:notesMasterIdLst>
  <p:handoutMasterIdLst>
    <p:handoutMasterId r:id="rId12"/>
  </p:handoutMasterIdLst>
  <p:sldIdLst>
    <p:sldId id="389" r:id="rId5"/>
    <p:sldId id="428" r:id="rId6"/>
    <p:sldId id="426" r:id="rId7"/>
    <p:sldId id="430" r:id="rId8"/>
    <p:sldId id="413" r:id="rId9"/>
    <p:sldId id="420" r:id="rId10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0F21688-C354-4EED-8D36-96D0AD09D073}">
          <p14:sldIdLst>
            <p14:sldId id="389"/>
            <p14:sldId id="428"/>
            <p14:sldId id="426"/>
            <p14:sldId id="430"/>
            <p14:sldId id="413"/>
            <p14:sldId id="420"/>
          </p14:sldIdLst>
        </p14:section>
        <p14:section name="Untitled Section" id="{6E613D94-8BCD-4AF8-BB18-E9C597FADE5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chel Magowan" initials="RM" lastIdx="1" clrIdx="0"/>
  <p:cmAuthor id="1" name="Louise Barnes" initials="LB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A822"/>
    <a:srgbClr val="16AC4D"/>
    <a:srgbClr val="62C422"/>
    <a:srgbClr val="00BAC2"/>
    <a:srgbClr val="CBE3E5"/>
    <a:srgbClr val="E7F1FA"/>
    <a:srgbClr val="000000"/>
    <a:srgbClr val="CF3087"/>
    <a:srgbClr val="00AAE7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98" autoAdjust="0"/>
    <p:restoredTop sz="82771" autoAdjust="0"/>
  </p:normalViewPr>
  <p:slideViewPr>
    <p:cSldViewPr snapToGrid="0" snapToObjects="1">
      <p:cViewPr varScale="1">
        <p:scale>
          <a:sx n="64" d="100"/>
          <a:sy n="64" d="100"/>
        </p:scale>
        <p:origin x="92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199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 Reynolds" userId="36100f9f-7ac2-4e96-bb90-21a3ce5ac274" providerId="ADAL" clId="{11CD1348-4252-4F23-8CEF-F1ACCE1545DD}"/>
    <pc:docChg chg="modSld">
      <pc:chgData name="Kim Reynolds" userId="36100f9f-7ac2-4e96-bb90-21a3ce5ac274" providerId="ADAL" clId="{11CD1348-4252-4F23-8CEF-F1ACCE1545DD}" dt="2025-10-08T10:11:31.730" v="5" actId="20577"/>
      <pc:docMkLst>
        <pc:docMk/>
      </pc:docMkLst>
      <pc:sldChg chg="modSp mod">
        <pc:chgData name="Kim Reynolds" userId="36100f9f-7ac2-4e96-bb90-21a3ce5ac274" providerId="ADAL" clId="{11CD1348-4252-4F23-8CEF-F1ACCE1545DD}" dt="2025-10-08T10:11:07.584" v="1" actId="20577"/>
        <pc:sldMkLst>
          <pc:docMk/>
          <pc:sldMk cId="1568902175" sldId="389"/>
        </pc:sldMkLst>
        <pc:spChg chg="mod">
          <ac:chgData name="Kim Reynolds" userId="36100f9f-7ac2-4e96-bb90-21a3ce5ac274" providerId="ADAL" clId="{11CD1348-4252-4F23-8CEF-F1ACCE1545DD}" dt="2025-10-08T10:11:07.584" v="1" actId="20577"/>
          <ac:spMkLst>
            <pc:docMk/>
            <pc:sldMk cId="1568902175" sldId="389"/>
            <ac:spMk id="2" creationId="{00000000-0000-0000-0000-000000000000}"/>
          </ac:spMkLst>
        </pc:spChg>
      </pc:sldChg>
      <pc:sldChg chg="modSp mod">
        <pc:chgData name="Kim Reynolds" userId="36100f9f-7ac2-4e96-bb90-21a3ce5ac274" providerId="ADAL" clId="{11CD1348-4252-4F23-8CEF-F1ACCE1545DD}" dt="2025-10-08T10:11:31.730" v="5" actId="20577"/>
        <pc:sldMkLst>
          <pc:docMk/>
          <pc:sldMk cId="485089800" sldId="413"/>
        </pc:sldMkLst>
        <pc:graphicFrameChg chg="modGraphic">
          <ac:chgData name="Kim Reynolds" userId="36100f9f-7ac2-4e96-bb90-21a3ce5ac274" providerId="ADAL" clId="{11CD1348-4252-4F23-8CEF-F1ACCE1545DD}" dt="2025-10-08T10:11:31.730" v="5" actId="20577"/>
          <ac:graphicFrameMkLst>
            <pc:docMk/>
            <pc:sldMk cId="485089800" sldId="413"/>
            <ac:graphicFrameMk id="4" creationId="{BDD70FBF-3ACC-1E9A-F640-88FDAFEA6B2B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C06DB-0636-4FCC-A7A3-E4E80714D750}" type="datetimeFigureOut">
              <a:rPr lang="en-GB" smtClean="0"/>
              <a:t>08/10/2025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A06FE-AB06-4EED-8BA4-BBBDD029DBF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104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F361E-AA21-EA46-A080-C1276BF1E1F7}" type="datetimeFigureOut">
              <a:rPr lang="en-US" smtClean="0"/>
              <a:t>10/7/2025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6F46E-82CE-764C-9921-A9A739C52B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131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6F46E-82CE-764C-9921-A9A739C52B8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044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6F46E-82CE-764C-9921-A9A739C52B8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965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6F46E-82CE-764C-9921-A9A739C52B8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294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6F46E-82CE-764C-9921-A9A739C52B8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120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6F46E-82CE-764C-9921-A9A739C52B8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67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6F46E-82CE-764C-9921-A9A739C52B8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67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9"/>
          <p:cNvSpPr>
            <a:spLocks noGrp="1"/>
          </p:cNvSpPr>
          <p:nvPr>
            <p:ph type="title" hasCustomPrompt="1"/>
          </p:nvPr>
        </p:nvSpPr>
        <p:spPr>
          <a:xfrm>
            <a:off x="4252114" y="1524001"/>
            <a:ext cx="3975652" cy="373711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sz="4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Your presentation title looks good in here.</a:t>
            </a:r>
          </a:p>
        </p:txBody>
      </p:sp>
      <p:pic>
        <p:nvPicPr>
          <p:cNvPr id="3" name="Picture 2" descr="Yorkshire_Logo_Secondary_CMYK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3" y="567267"/>
            <a:ext cx="2675467" cy="7987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9"/>
          <p:cNvSpPr>
            <a:spLocks noGrp="1"/>
          </p:cNvSpPr>
          <p:nvPr>
            <p:ph type="title"/>
          </p:nvPr>
        </p:nvSpPr>
        <p:spPr>
          <a:xfrm>
            <a:off x="995882" y="243941"/>
            <a:ext cx="10527239" cy="7556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>
            <a:lvl1pPr>
              <a:defRPr sz="3500">
                <a:solidFill>
                  <a:srgbClr val="16AC4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79427" y="1628775"/>
            <a:ext cx="5582660" cy="30124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 baseline="0">
                <a:solidFill>
                  <a:srgbClr val="5A5A5A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Yorkshire_icon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16" y="210073"/>
            <a:ext cx="527263" cy="52726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IPCMContentMarking" descr="{&quot;HashCode&quot;:-419293512,&quot;Placement&quot;:&quot;Footer&quot;,&quot;Top&quot;:520.3781,&quot;Left&quot;:0.0,&quot;SlideWidth&quot;:960,&quot;SlideHeight&quot;:540}">
            <a:extLst>
              <a:ext uri="{FF2B5EF4-FFF2-40B4-BE49-F238E27FC236}">
                <a16:creationId xmlns:a16="http://schemas.microsoft.com/office/drawing/2014/main" id="{A2D4BEBE-CED7-4969-ABB9-BDEA3D0F6445}"/>
              </a:ext>
            </a:extLst>
          </p:cNvPr>
          <p:cNvSpPr txBox="1"/>
          <p:nvPr userDrawn="1"/>
        </p:nvSpPr>
        <p:spPr>
          <a:xfrm>
            <a:off x="0" y="6608802"/>
            <a:ext cx="951584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07723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Trebuchet MS" charset="0"/>
          <a:ea typeface="Trebuchet MS" charset="0"/>
          <a:cs typeface="Trebuchet M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7378" userDrawn="1">
          <p15:clr>
            <a:srgbClr val="F26B43"/>
          </p15:clr>
        </p15:guide>
        <p15:guide id="3" pos="302" userDrawn="1">
          <p15:clr>
            <a:srgbClr val="F26B43"/>
          </p15:clr>
        </p15:guide>
        <p15:guide id="4" orient="horz" pos="731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tranet.ybs.co.uk/Interact/Pages/Section/Default.aspx?Section=6607" TargetMode="External"/><Relationship Id="rId11" Type="http://schemas.openxmlformats.org/officeDocument/2006/relationships/image" Target="../media/image25.png"/><Relationship Id="rId5" Type="http://schemas.openxmlformats.org/officeDocument/2006/relationships/image" Target="../media/image4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roupintranet/Interact/Pages/Content/Document.aspx?id=12866" TargetMode="External"/><Relationship Id="rId5" Type="http://schemas.openxmlformats.org/officeDocument/2006/relationships/hyperlink" Target="mailto:retailcampaigns@ybs.co.uk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latin typeface="Trebuchet MS"/>
              </a:rPr>
              <a:t>Poster Checklist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>
                <a:latin typeface="Trebuchet MS"/>
              </a:rPr>
              <a:t>Branch and Agency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8.10.25</a:t>
            </a:r>
            <a:br>
              <a:rPr lang="en-GB" sz="2400" dirty="0"/>
            </a:br>
            <a:br>
              <a:rPr lang="en-GB" sz="2400" dirty="0"/>
            </a:b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68902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Yorkshire Secondary RGB_S_HeavyBlur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4820" y="0"/>
            <a:ext cx="1967179" cy="2540000"/>
          </a:xfrm>
          <a:prstGeom prst="rect">
            <a:avLst/>
          </a:prstGeom>
        </p:spPr>
      </p:pic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1075220" y="0"/>
            <a:ext cx="9301884" cy="7556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3200" dirty="0"/>
              <a:t>Items to display</a:t>
            </a:r>
            <a:br>
              <a:rPr lang="en-US" sz="1800" dirty="0"/>
            </a:br>
            <a:endParaRPr lang="en-US" sz="18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534A05B-A621-3E77-AD7D-9FE162D8F4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089389"/>
              </p:ext>
            </p:extLst>
          </p:nvPr>
        </p:nvGraphicFramePr>
        <p:xfrm>
          <a:off x="545193" y="655400"/>
          <a:ext cx="11283993" cy="2281680"/>
        </p:xfrm>
        <a:graphic>
          <a:graphicData uri="http://schemas.openxmlformats.org/drawingml/2006/table">
            <a:tbl>
              <a:tblPr firstRow="1" bandRow="1"/>
              <a:tblGrid>
                <a:gridCol w="1913232">
                  <a:extLst>
                    <a:ext uri="{9D8B030D-6E8A-4147-A177-3AD203B41FA5}">
                      <a16:colId xmlns:a16="http://schemas.microsoft.com/office/drawing/2014/main" val="2124847681"/>
                    </a:ext>
                  </a:extLst>
                </a:gridCol>
                <a:gridCol w="2116622">
                  <a:extLst>
                    <a:ext uri="{9D8B030D-6E8A-4147-A177-3AD203B41FA5}">
                      <a16:colId xmlns:a16="http://schemas.microsoft.com/office/drawing/2014/main" val="2885088541"/>
                    </a:ext>
                  </a:extLst>
                </a:gridCol>
                <a:gridCol w="1615339">
                  <a:extLst>
                    <a:ext uri="{9D8B030D-6E8A-4147-A177-3AD203B41FA5}">
                      <a16:colId xmlns:a16="http://schemas.microsoft.com/office/drawing/2014/main" val="1989885444"/>
                    </a:ext>
                  </a:extLst>
                </a:gridCol>
                <a:gridCol w="981748">
                  <a:extLst>
                    <a:ext uri="{9D8B030D-6E8A-4147-A177-3AD203B41FA5}">
                      <a16:colId xmlns:a16="http://schemas.microsoft.com/office/drawing/2014/main" val="3695989460"/>
                    </a:ext>
                  </a:extLst>
                </a:gridCol>
                <a:gridCol w="4657052">
                  <a:extLst>
                    <a:ext uri="{9D8B030D-6E8A-4147-A177-3AD203B41FA5}">
                      <a16:colId xmlns:a16="http://schemas.microsoft.com/office/drawing/2014/main" val="40545296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Item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Format</a:t>
                      </a:r>
                      <a:endParaRPr lang="en-GB" sz="12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Code</a:t>
                      </a:r>
                      <a:endParaRPr lang="en-GB" sz="12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Display from</a:t>
                      </a:r>
                      <a:endParaRPr lang="en-GB" sz="12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Priority and Instructions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297156"/>
                  </a:ext>
                </a:extLst>
              </a:tr>
              <a:tr h="135254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Right up your street – loyalty mortgage</a:t>
                      </a:r>
                    </a:p>
                  </a:txBody>
                  <a:tcPr marL="75565" marR="75565" marT="37465" marB="37465">
                    <a:lnL w="12700">
                      <a:solidFill>
                        <a:srgbClr val="70AD47"/>
                      </a:solidFill>
                    </a:lnL>
                    <a:lnR w="0"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Internal </a:t>
                      </a:r>
                    </a:p>
                  </a:txBody>
                  <a:tcPr marL="75565" marR="75565" marT="37465" marB="37465">
                    <a:lnL w="0">
                      <a:noFill/>
                    </a:lnL>
                    <a:lnR w="0"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/>
                        <a:t>YBM 13573</a:t>
                      </a:r>
                      <a:endParaRPr lang="en-GB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565" marR="75565" marT="37465" marB="37465">
                    <a:lnL w="0">
                      <a:noFill/>
                    </a:lnL>
                    <a:lnR w="0"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Ongoing</a:t>
                      </a:r>
                    </a:p>
                  </a:txBody>
                  <a:tcPr marL="75565" marR="75565" marT="37465" marB="37465">
                    <a:lnL w="0">
                      <a:noFill/>
                    </a:lnL>
                    <a:lnR w="0"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Display and store when not in use (branches and agencies that refer mortgages to YBS) </a:t>
                      </a:r>
                    </a:p>
                  </a:txBody>
                  <a:tcPr marL="75565" marR="75565" marT="37465" marB="37465">
                    <a:lnL w="0">
                      <a:noFill/>
                    </a:lnL>
                    <a:lnR w="12700">
                      <a:solidFill>
                        <a:srgbClr val="70AD47"/>
                      </a:solidFill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613767"/>
                  </a:ext>
                </a:extLst>
              </a:tr>
              <a:tr h="135254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Right up your street – </a:t>
                      </a:r>
                      <a:br>
                        <a:rPr lang="en-GB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General mortgages</a:t>
                      </a:r>
                    </a:p>
                  </a:txBody>
                  <a:tcPr marL="75565" marR="75565" marT="37465" marB="37465">
                    <a:lnL w="12700">
                      <a:solidFill>
                        <a:srgbClr val="70AD47"/>
                      </a:solidFill>
                    </a:lnL>
                    <a:lnR w="0">
                      <a:noFill/>
                    </a:lnR>
                    <a:lnT w="12700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External</a:t>
                      </a:r>
                    </a:p>
                  </a:txBody>
                  <a:tcPr marL="75565" marR="75565" marT="37465" marB="37465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YBM </a:t>
                      </a:r>
                      <a:r>
                        <a:rPr lang="en-GB" sz="1100" dirty="0">
                          <a:effectLst/>
                        </a:rPr>
                        <a:t>13610 </a:t>
                      </a:r>
                      <a:endParaRPr lang="en-GB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565" marR="75565" marT="37465" marB="37465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Ongoing </a:t>
                      </a:r>
                    </a:p>
                  </a:txBody>
                  <a:tcPr marL="75565" marR="75565" marT="37465" marB="37465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Display and store when not in use  (branches and agencies that refer mortgages to YBS) </a:t>
                      </a:r>
                    </a:p>
                  </a:txBody>
                  <a:tcPr marL="75565" marR="75565" marT="37465" marB="37465">
                    <a:lnL w="0">
                      <a:noFill/>
                    </a:lnL>
                    <a:lnR w="12700">
                      <a:solidFill>
                        <a:srgbClr val="70AD47"/>
                      </a:solidFill>
                    </a:lnR>
                    <a:lnT w="12700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886148"/>
                  </a:ext>
                </a:extLst>
              </a:tr>
              <a:tr h="135254">
                <a:tc>
                  <a:txBody>
                    <a:bodyPr/>
                    <a:lstStyle/>
                    <a:p>
                      <a:pPr lvl="0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b="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Passback</a:t>
                      </a:r>
                      <a:r>
                        <a:rPr lang="en-GB" sz="11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2025</a:t>
                      </a:r>
                    </a:p>
                  </a:txBody>
                  <a:tcPr marL="75565" marR="75565" marT="37464" marB="37464">
                    <a:lnL w="12700">
                      <a:solidFill>
                        <a:srgbClr val="70AD47"/>
                      </a:solidFill>
                    </a:lnL>
                    <a:lnR w="0"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0AD47"/>
                      </a:solidFill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Poster</a:t>
                      </a:r>
                    </a:p>
                  </a:txBody>
                  <a:tcPr marL="75565" marR="75565" marT="37464" marB="37464">
                    <a:lnL w="0">
                      <a:noFill/>
                    </a:lnL>
                    <a:lnR w="0"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0AD47"/>
                      </a:solidFill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b="0" i="0" u="none" strike="noStrike" noProof="0" dirty="0">
                          <a:effectLst/>
                        </a:rPr>
                        <a:t>YBM 13662</a:t>
                      </a:r>
                      <a:endParaRPr lang="en-GB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565" marR="75565" marT="37464" marB="37464">
                    <a:lnL w="0">
                      <a:noFill/>
                    </a:lnL>
                    <a:lnR w="0"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0AD47"/>
                      </a:solidFill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  <a:tabLst/>
                        <a:defRPr/>
                      </a:pPr>
                      <a:r>
                        <a:rPr lang="en-GB" sz="11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Ongoing</a:t>
                      </a:r>
                    </a:p>
                  </a:txBody>
                  <a:tcPr marL="75565" marR="75565" marT="37464" marB="37464">
                    <a:lnL w="0">
                      <a:noFill/>
                    </a:lnL>
                    <a:lnR w="0"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0AD47"/>
                      </a:solidFill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11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Display and store when not in use</a:t>
                      </a:r>
                    </a:p>
                  </a:txBody>
                  <a:tcPr marL="75565" marR="75565" marT="37464" marB="37464">
                    <a:lnL w="0">
                      <a:noFill/>
                    </a:lnL>
                    <a:lnR w="12700">
                      <a:solidFill>
                        <a:srgbClr val="70AD47"/>
                      </a:solidFill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0AD47"/>
                      </a:solidFill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922393"/>
                  </a:ext>
                </a:extLst>
              </a:tr>
              <a:tr h="13525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Always On E-Enablement</a:t>
                      </a: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Poster</a:t>
                      </a: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YBM11566</a:t>
                      </a:r>
                      <a:endParaRPr lang="en-GB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Ongoing</a:t>
                      </a: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Display and store when not in use</a:t>
                      </a: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611673"/>
                  </a:ext>
                </a:extLst>
              </a:tr>
              <a:tr h="17843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5K Posters</a:t>
                      </a: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External / Pavement Poster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YBM11468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Ongoing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Display and store when not in use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234110"/>
                  </a:ext>
                </a:extLst>
              </a:tr>
              <a:tr h="17843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FareShare Always On</a:t>
                      </a: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Poster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YBM11776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Continue to display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Display and store when not in use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74907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1398C7A-A6D9-794C-7B59-2B42E385C6B0}"/>
              </a:ext>
            </a:extLst>
          </p:cNvPr>
          <p:cNvSpPr txBox="1"/>
          <p:nvPr/>
        </p:nvSpPr>
        <p:spPr>
          <a:xfrm>
            <a:off x="6151008" y="3447697"/>
            <a:ext cx="123098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/>
              <a:t> YBM11468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D47894-0054-4050-426E-636675C68B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975" y="3824711"/>
            <a:ext cx="1318904" cy="2391130"/>
          </a:xfrm>
          <a:prstGeom prst="rect">
            <a:avLst/>
          </a:prstGeom>
          <a:ln>
            <a:solidFill>
              <a:srgbClr val="16AC4D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36EB34-08C3-DE98-E9A8-D696EBF35E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8353" y="3788165"/>
            <a:ext cx="1313873" cy="2379178"/>
          </a:xfrm>
          <a:prstGeom prst="rect">
            <a:avLst/>
          </a:prstGeom>
          <a:ln>
            <a:solidFill>
              <a:srgbClr val="16AC4D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4113390-BD0F-EF45-8F7C-A607A620C2C2}"/>
              </a:ext>
            </a:extLst>
          </p:cNvPr>
          <p:cNvSpPr txBox="1"/>
          <p:nvPr/>
        </p:nvSpPr>
        <p:spPr>
          <a:xfrm>
            <a:off x="4779531" y="3427095"/>
            <a:ext cx="1150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YBM11566</a:t>
            </a:r>
          </a:p>
        </p:txBody>
      </p:sp>
      <p:pic>
        <p:nvPicPr>
          <p:cNvPr id="14" name="Picture 13" descr="A person smiling with her hands together&#10;&#10;AI-generated content may be incorrect.">
            <a:extLst>
              <a:ext uri="{FF2B5EF4-FFF2-40B4-BE49-F238E27FC236}">
                <a16:creationId xmlns:a16="http://schemas.microsoft.com/office/drawing/2014/main" id="{43AB32DE-88DB-0824-CE69-8847FCC28D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1524" y="3824711"/>
            <a:ext cx="1301195" cy="2377889"/>
          </a:xfrm>
          <a:prstGeom prst="rect">
            <a:avLst/>
          </a:prstGeom>
          <a:ln>
            <a:solidFill>
              <a:srgbClr val="16AC4D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BA43E2E-7FE9-BCAE-6F84-CC0BA673FEBA}"/>
              </a:ext>
            </a:extLst>
          </p:cNvPr>
          <p:cNvSpPr txBox="1"/>
          <p:nvPr/>
        </p:nvSpPr>
        <p:spPr>
          <a:xfrm>
            <a:off x="3220482" y="3473265"/>
            <a:ext cx="123266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/>
              <a:t>YBM13662</a:t>
            </a:r>
            <a:endParaRPr lang="en-GB" sz="1400" b="1" dirty="0">
              <a:ea typeface="Calibri"/>
              <a:cs typeface="Calibri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4AEEC38-31B5-6407-D214-F1F2540C7D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723" y="3788165"/>
            <a:ext cx="1294994" cy="2414435"/>
          </a:xfrm>
          <a:prstGeom prst="rect">
            <a:avLst/>
          </a:prstGeom>
          <a:ln>
            <a:solidFill>
              <a:srgbClr val="53A822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56B7556-2B80-FCD9-67F8-3B4075BDE888}"/>
              </a:ext>
            </a:extLst>
          </p:cNvPr>
          <p:cNvSpPr txBox="1"/>
          <p:nvPr/>
        </p:nvSpPr>
        <p:spPr>
          <a:xfrm>
            <a:off x="352332" y="3428562"/>
            <a:ext cx="1150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YBM 13573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52A3E5E-71CF-2522-218D-675207CB6C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3616" y="3799406"/>
            <a:ext cx="1326872" cy="2414435"/>
          </a:xfrm>
          <a:prstGeom prst="rect">
            <a:avLst/>
          </a:prstGeom>
          <a:ln>
            <a:solidFill>
              <a:srgbClr val="53A822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2EAD2EE-A8ED-38C8-2FFA-D2BB7D007138}"/>
              </a:ext>
            </a:extLst>
          </p:cNvPr>
          <p:cNvSpPr txBox="1"/>
          <p:nvPr/>
        </p:nvSpPr>
        <p:spPr>
          <a:xfrm>
            <a:off x="1831928" y="3428562"/>
            <a:ext cx="1150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YBM 13610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3E21ADE-2AAB-AD0F-17CB-B7131BB2126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8668" t="21667" r="39757" b="7083"/>
          <a:stretch/>
        </p:blipFill>
        <p:spPr>
          <a:xfrm>
            <a:off x="7682628" y="3795617"/>
            <a:ext cx="1405122" cy="2610194"/>
          </a:xfrm>
          <a:prstGeom prst="rect">
            <a:avLst/>
          </a:prstGeom>
          <a:ln>
            <a:solidFill>
              <a:srgbClr val="16AC4D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5E8957B-A4BB-EC2F-D6A6-F122E0AD13FD}"/>
              </a:ext>
            </a:extLst>
          </p:cNvPr>
          <p:cNvSpPr txBox="1"/>
          <p:nvPr/>
        </p:nvSpPr>
        <p:spPr>
          <a:xfrm>
            <a:off x="7848824" y="3473265"/>
            <a:ext cx="1072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 YBM 11776</a:t>
            </a:r>
          </a:p>
        </p:txBody>
      </p:sp>
    </p:spTree>
    <p:extLst>
      <p:ext uri="{BB962C8B-B14F-4D97-AF65-F5344CB8AC3E}">
        <p14:creationId xmlns:p14="http://schemas.microsoft.com/office/powerpoint/2010/main" val="996958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Yorkshire Secondary RGB_S_HeavyBlur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4820" y="0"/>
            <a:ext cx="1967179" cy="2540000"/>
          </a:xfrm>
          <a:prstGeom prst="rect">
            <a:avLst/>
          </a:prstGeom>
        </p:spPr>
      </p:pic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1075220" y="0"/>
            <a:ext cx="9301884" cy="7556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3200" dirty="0"/>
              <a:t>Items to display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9BAE00-36A0-FA3D-D8C7-B9899C1D15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155" t="22685" r="51770" b="42963"/>
          <a:stretch/>
        </p:blipFill>
        <p:spPr bwMode="auto">
          <a:xfrm>
            <a:off x="4209099" y="4026721"/>
            <a:ext cx="1650388" cy="2439418"/>
          </a:xfrm>
          <a:prstGeom prst="rect">
            <a:avLst/>
          </a:prstGeom>
          <a:ln>
            <a:solidFill>
              <a:srgbClr val="16AC4D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B410E1-7EBC-F0D1-20D1-5779EDAB57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140" t="22213" r="37257" b="6111"/>
          <a:stretch/>
        </p:blipFill>
        <p:spPr>
          <a:xfrm>
            <a:off x="8156240" y="4017581"/>
            <a:ext cx="1781631" cy="2511343"/>
          </a:xfrm>
          <a:prstGeom prst="rect">
            <a:avLst/>
          </a:prstGeom>
          <a:ln>
            <a:solidFill>
              <a:srgbClr val="16AC4D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C9A464-E1C6-8D56-755E-D26C3EEF8FD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2135" t="33796" r="39844" b="20926"/>
          <a:stretch/>
        </p:blipFill>
        <p:spPr bwMode="auto">
          <a:xfrm>
            <a:off x="6119967" y="4012146"/>
            <a:ext cx="1775793" cy="2511343"/>
          </a:xfrm>
          <a:prstGeom prst="rect">
            <a:avLst/>
          </a:prstGeom>
          <a:ln>
            <a:solidFill>
              <a:srgbClr val="16AC4D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ED6D012-56F3-7555-405B-A19C0030A4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514750"/>
              </p:ext>
            </p:extLst>
          </p:nvPr>
        </p:nvGraphicFramePr>
        <p:xfrm>
          <a:off x="542041" y="689206"/>
          <a:ext cx="11460567" cy="2539622"/>
        </p:xfrm>
        <a:graphic>
          <a:graphicData uri="http://schemas.openxmlformats.org/drawingml/2006/table">
            <a:tbl>
              <a:tblPr firstRow="1" bandRow="1"/>
              <a:tblGrid>
                <a:gridCol w="2901577">
                  <a:extLst>
                    <a:ext uri="{9D8B030D-6E8A-4147-A177-3AD203B41FA5}">
                      <a16:colId xmlns:a16="http://schemas.microsoft.com/office/drawing/2014/main" val="4228460414"/>
                    </a:ext>
                  </a:extLst>
                </a:gridCol>
                <a:gridCol w="1550157">
                  <a:extLst>
                    <a:ext uri="{9D8B030D-6E8A-4147-A177-3AD203B41FA5}">
                      <a16:colId xmlns:a16="http://schemas.microsoft.com/office/drawing/2014/main" val="2351057628"/>
                    </a:ext>
                  </a:extLst>
                </a:gridCol>
                <a:gridCol w="1616404">
                  <a:extLst>
                    <a:ext uri="{9D8B030D-6E8A-4147-A177-3AD203B41FA5}">
                      <a16:colId xmlns:a16="http://schemas.microsoft.com/office/drawing/2014/main" val="3353598677"/>
                    </a:ext>
                  </a:extLst>
                </a:gridCol>
                <a:gridCol w="1059937">
                  <a:extLst>
                    <a:ext uri="{9D8B030D-6E8A-4147-A177-3AD203B41FA5}">
                      <a16:colId xmlns:a16="http://schemas.microsoft.com/office/drawing/2014/main" val="2353308983"/>
                    </a:ext>
                  </a:extLst>
                </a:gridCol>
                <a:gridCol w="4332492">
                  <a:extLst>
                    <a:ext uri="{9D8B030D-6E8A-4147-A177-3AD203B41FA5}">
                      <a16:colId xmlns:a16="http://schemas.microsoft.com/office/drawing/2014/main" val="40955502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Item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Format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Code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Display from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Instructions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020425"/>
                  </a:ext>
                </a:extLst>
              </a:tr>
              <a:tr h="44232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YBS Member Masterclass – Cash ISAs </a:t>
                      </a:r>
                    </a:p>
                  </a:txBody>
                  <a:tcPr marL="79627" marR="79627" marT="39509" marB="39509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A4 Strut Card</a:t>
                      </a:r>
                    </a:p>
                  </a:txBody>
                  <a:tcPr marL="79627" marR="79627" marT="39509" marB="395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YBM13511 </a:t>
                      </a:r>
                    </a:p>
                  </a:txBody>
                  <a:tcPr marL="79627" marR="79627" marT="39509" marB="395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Continue to display</a:t>
                      </a:r>
                    </a:p>
                  </a:txBody>
                  <a:tcPr marL="79627" marR="79627" marT="39509" marB="395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Display and store when not in use</a:t>
                      </a:r>
                    </a:p>
                  </a:txBody>
                  <a:tcPr marL="79627" marR="79627" marT="39509" marB="39509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146360"/>
                  </a:ext>
                </a:extLst>
              </a:tr>
              <a:tr h="44232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Ways of Saving – Passbook promotion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Pavement Poster</a:t>
                      </a:r>
                      <a:endParaRPr lang="en-GB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YBM11357</a:t>
                      </a:r>
                      <a:endParaRPr lang="en-GB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Continue to display</a:t>
                      </a:r>
                      <a:endParaRPr lang="en-GB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Branch and agencies with a pavement holder. Display as you wish and please store when not in use.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704011"/>
                  </a:ext>
                </a:extLst>
              </a:tr>
              <a:tr h="44232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Walk-in availability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Pavement Poster</a:t>
                      </a:r>
                      <a:endParaRPr lang="en-GB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YBM11416</a:t>
                      </a:r>
                      <a:endParaRPr lang="en-GB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Continue to display</a:t>
                      </a:r>
                      <a:endParaRPr lang="en-GB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Branch and agencies with a pavement holder. Display and please store when not in use.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881722"/>
                  </a:ext>
                </a:extLst>
              </a:tr>
              <a:tr h="401903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Savings Appointments</a:t>
                      </a:r>
                      <a:endParaRPr lang="en-GB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33" marR="72333" marT="35862" marB="35862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Pavement Poster</a:t>
                      </a:r>
                      <a:endParaRPr lang="en-GB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33" marR="72333" marT="35862" marB="3586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YBM12546</a:t>
                      </a:r>
                      <a:endParaRPr lang="en-GB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33" marR="72333" marT="35862" marB="3586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Continue to display</a:t>
                      </a:r>
                      <a:endParaRPr lang="en-GB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33" marR="72333" marT="35862" marB="3586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Branch and agencies with a pavement holder. Display and please store when not in use.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33" marR="72333" marT="35862" marB="35862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356135"/>
                  </a:ext>
                </a:extLst>
              </a:tr>
              <a:tr h="401903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Insurance</a:t>
                      </a: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Pavement Poster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YBM13530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Ongoing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Branches with a pavement stand – display and store when not in use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64403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5FE0EB9E-441B-2D6E-036C-C595A585B7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4386" y="4026721"/>
            <a:ext cx="1823731" cy="2610195"/>
          </a:xfrm>
          <a:prstGeom prst="rect">
            <a:avLst/>
          </a:prstGeom>
          <a:ln>
            <a:solidFill>
              <a:srgbClr val="16AC4D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85A45F9-0C61-483F-2675-77BA0E69486C}"/>
              </a:ext>
            </a:extLst>
          </p:cNvPr>
          <p:cNvSpPr txBox="1"/>
          <p:nvPr/>
        </p:nvSpPr>
        <p:spPr>
          <a:xfrm>
            <a:off x="2479848" y="3709804"/>
            <a:ext cx="1112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 YBM 13511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6F5F03-A464-7695-D912-E32FF1BAFD55}"/>
              </a:ext>
            </a:extLst>
          </p:cNvPr>
          <p:cNvSpPr txBox="1"/>
          <p:nvPr/>
        </p:nvSpPr>
        <p:spPr>
          <a:xfrm>
            <a:off x="4497928" y="3712103"/>
            <a:ext cx="1072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 YBM 11357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D06878-BB05-9446-DB8B-7C901EA2A4D9}"/>
              </a:ext>
            </a:extLst>
          </p:cNvPr>
          <p:cNvSpPr txBox="1"/>
          <p:nvPr/>
        </p:nvSpPr>
        <p:spPr>
          <a:xfrm>
            <a:off x="6471498" y="3689795"/>
            <a:ext cx="1072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 YBM 11416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F5B1C4-7C7C-2C78-A519-7066DC4C3941}"/>
              </a:ext>
            </a:extLst>
          </p:cNvPr>
          <p:cNvSpPr txBox="1"/>
          <p:nvPr/>
        </p:nvSpPr>
        <p:spPr>
          <a:xfrm>
            <a:off x="8510690" y="3716435"/>
            <a:ext cx="1072730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GB" sz="1400" b="1" dirty="0"/>
              <a:t>YBM 12546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D411C6-E00B-FCA5-58D6-3A214290ABC2}"/>
              </a:ext>
            </a:extLst>
          </p:cNvPr>
          <p:cNvSpPr txBox="1"/>
          <p:nvPr/>
        </p:nvSpPr>
        <p:spPr>
          <a:xfrm>
            <a:off x="542041" y="3694209"/>
            <a:ext cx="992579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/>
              <a:t>YBM13530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0CE2D66-04FB-D361-29F8-418F0DBDC49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3351" t="57351" r="28758" b="6509"/>
          <a:stretch/>
        </p:blipFill>
        <p:spPr bwMode="auto">
          <a:xfrm>
            <a:off x="137041" y="4011171"/>
            <a:ext cx="1775792" cy="2611170"/>
          </a:xfrm>
          <a:prstGeom prst="rect">
            <a:avLst/>
          </a:prstGeom>
          <a:ln>
            <a:solidFill>
              <a:srgbClr val="16AC4D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03580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Yorkshire Secondary RGB_S_HeavyBlur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4820" y="0"/>
            <a:ext cx="1967179" cy="2540000"/>
          </a:xfrm>
          <a:prstGeom prst="rect">
            <a:avLst/>
          </a:prstGeom>
        </p:spPr>
      </p:pic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1075220" y="0"/>
            <a:ext cx="9301884" cy="7556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FF0000"/>
                </a:solidFill>
              </a:rPr>
              <a:t>Items to remove and store</a:t>
            </a:r>
            <a:endParaRPr lang="en-US" sz="18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534A05B-A621-3E77-AD7D-9FE162D8F4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411171"/>
              </p:ext>
            </p:extLst>
          </p:nvPr>
        </p:nvGraphicFramePr>
        <p:xfrm>
          <a:off x="808949" y="831177"/>
          <a:ext cx="10576912" cy="1827784"/>
        </p:xfrm>
        <a:graphic>
          <a:graphicData uri="http://schemas.openxmlformats.org/drawingml/2006/table">
            <a:tbl>
              <a:tblPr firstRow="1" bandRow="1"/>
              <a:tblGrid>
                <a:gridCol w="1832525">
                  <a:extLst>
                    <a:ext uri="{9D8B030D-6E8A-4147-A177-3AD203B41FA5}">
                      <a16:colId xmlns:a16="http://schemas.microsoft.com/office/drawing/2014/main" val="2124847681"/>
                    </a:ext>
                  </a:extLst>
                </a:gridCol>
                <a:gridCol w="2027335">
                  <a:extLst>
                    <a:ext uri="{9D8B030D-6E8A-4147-A177-3AD203B41FA5}">
                      <a16:colId xmlns:a16="http://schemas.microsoft.com/office/drawing/2014/main" val="2885088541"/>
                    </a:ext>
                  </a:extLst>
                </a:gridCol>
                <a:gridCol w="904721">
                  <a:extLst>
                    <a:ext uri="{9D8B030D-6E8A-4147-A177-3AD203B41FA5}">
                      <a16:colId xmlns:a16="http://schemas.microsoft.com/office/drawing/2014/main" val="1989885444"/>
                    </a:ext>
                  </a:extLst>
                </a:gridCol>
                <a:gridCol w="1582811">
                  <a:extLst>
                    <a:ext uri="{9D8B030D-6E8A-4147-A177-3AD203B41FA5}">
                      <a16:colId xmlns:a16="http://schemas.microsoft.com/office/drawing/2014/main" val="3695989460"/>
                    </a:ext>
                  </a:extLst>
                </a:gridCol>
                <a:gridCol w="4229520">
                  <a:extLst>
                    <a:ext uri="{9D8B030D-6E8A-4147-A177-3AD203B41FA5}">
                      <a16:colId xmlns:a16="http://schemas.microsoft.com/office/drawing/2014/main" val="40545296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Item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Format</a:t>
                      </a:r>
                      <a:endParaRPr lang="en-GB" sz="12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Code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Display from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Instructions</a:t>
                      </a:r>
                      <a:endParaRPr lang="en-GB" sz="12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2971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MILPA Poster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Poster / Pavement Poster / Ext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nn-NO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YBM11506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Ends 07/03/2025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Remove 07 March. Store when not in use, do not destroy.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6294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UKSW (UK  Savings Week) </a:t>
                      </a:r>
                      <a:r>
                        <a:rPr lang="en-GB" sz="11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 assets being re used. </a:t>
                      </a: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Internal and External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YBM 11570 / 11571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GB" sz="1100" b="1" baseline="300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GB" sz="1100" b="1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sept – 29</a:t>
                      </a:r>
                      <a:r>
                        <a:rPr lang="en-GB" sz="1100" b="1" baseline="300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GB" sz="1100" b="1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sept 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branches/ agencies should have kept last year’s posters as instructed. Display from 12</a:t>
                      </a:r>
                      <a:r>
                        <a:rPr lang="en-GB" sz="1100" b="1" baseline="300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GB" sz="1100" b="1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sept 2025- 29</a:t>
                      </a:r>
                      <a:r>
                        <a:rPr lang="en-GB" sz="1100" b="1" baseline="300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GB" sz="1100" b="1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sept 2025, and store when not in use. 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669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UKSW </a:t>
                      </a:r>
                      <a:r>
                        <a:rPr lang="en-GB" sz="1100" b="1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(UK Savings Week) </a:t>
                      </a: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 assets being re used.</a:t>
                      </a:r>
                      <a:endParaRPr lang="en-GB" sz="1100" b="1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Bunting and Pull Up Banner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GB" sz="1100" b="1" baseline="300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GB" sz="1100" b="1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sept- 29</a:t>
                      </a:r>
                      <a:r>
                        <a:rPr lang="en-GB" sz="1100" b="1" baseline="300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GB" sz="1100" b="1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sept 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Display from 12</a:t>
                      </a:r>
                      <a:r>
                        <a:rPr lang="en-GB" sz="1100" b="1" kern="1200" baseline="300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GB" sz="1100" b="1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sept 2025- 29</a:t>
                      </a:r>
                      <a:r>
                        <a:rPr lang="en-GB" sz="1100" b="1" kern="1200" baseline="300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GB" sz="1100" b="1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sept 2025 and store when not in use. </a:t>
                      </a:r>
                      <a:endParaRPr lang="en-GB" sz="1100" b="1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87713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26E03E8-3D78-C3A1-E016-3F571AB3C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005" y="3848172"/>
            <a:ext cx="1936766" cy="2768367"/>
          </a:xfrm>
          <a:prstGeom prst="rect">
            <a:avLst/>
          </a:prstGeom>
          <a:ln>
            <a:solidFill>
              <a:srgbClr val="16AC4D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F227FB3-9EE6-111C-AD0A-7FC9A0A753D1}"/>
              </a:ext>
            </a:extLst>
          </p:cNvPr>
          <p:cNvSpPr txBox="1"/>
          <p:nvPr/>
        </p:nvSpPr>
        <p:spPr>
          <a:xfrm>
            <a:off x="3986346" y="3448498"/>
            <a:ext cx="992579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1400" b="1" dirty="0"/>
              <a:t>YBM11506</a:t>
            </a:r>
            <a:endParaRPr lang="en-GB" sz="1400" b="1" dirty="0"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DB2645-F631-8574-5DEA-19FDA98918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85"/>
          <a:stretch/>
        </p:blipFill>
        <p:spPr>
          <a:xfrm>
            <a:off x="559805" y="3804780"/>
            <a:ext cx="1294378" cy="2412314"/>
          </a:xfrm>
          <a:prstGeom prst="rect">
            <a:avLst/>
          </a:prstGeom>
          <a:ln>
            <a:solidFill>
              <a:srgbClr val="008839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623BBA-DF27-1462-834C-03F24E7572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2793" y="3848172"/>
            <a:ext cx="1306446" cy="2417240"/>
          </a:xfrm>
          <a:prstGeom prst="rect">
            <a:avLst/>
          </a:prstGeom>
          <a:ln>
            <a:solidFill>
              <a:srgbClr val="008839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6B0C8E-C70A-CEF4-E2E8-716F1CD030BE}"/>
              </a:ext>
            </a:extLst>
          </p:cNvPr>
          <p:cNvSpPr txBox="1"/>
          <p:nvPr/>
        </p:nvSpPr>
        <p:spPr>
          <a:xfrm>
            <a:off x="808949" y="3456139"/>
            <a:ext cx="116849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b="1" dirty="0"/>
              <a:t>YBM11571</a:t>
            </a:r>
            <a:endParaRPr lang="en-GB" sz="1400" b="1" dirty="0">
              <a:ea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CADCA9-3BE3-1EEE-1AEC-18962BA862EF}"/>
              </a:ext>
            </a:extLst>
          </p:cNvPr>
          <p:cNvSpPr txBox="1"/>
          <p:nvPr/>
        </p:nvSpPr>
        <p:spPr>
          <a:xfrm>
            <a:off x="2098148" y="3483543"/>
            <a:ext cx="112745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b="1" dirty="0"/>
              <a:t>YBM11570</a:t>
            </a:r>
            <a:endParaRPr lang="en-GB" sz="1400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7733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6118" y="4202172"/>
            <a:ext cx="2298657" cy="2298657"/>
          </a:xfrm>
          <a:prstGeom prst="rect">
            <a:avLst/>
          </a:prstGeom>
        </p:spPr>
      </p:pic>
      <p:pic>
        <p:nvPicPr>
          <p:cNvPr id="29" name="Picture 28" descr="Yorkshire Secondary RGB_S_HeavyBlur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28" r="-103"/>
          <a:stretch/>
        </p:blipFill>
        <p:spPr>
          <a:xfrm>
            <a:off x="-166742" y="5676431"/>
            <a:ext cx="1723981" cy="1181569"/>
          </a:xfrm>
          <a:prstGeom prst="rect">
            <a:avLst/>
          </a:prstGeom>
        </p:spPr>
      </p:pic>
      <p:pic>
        <p:nvPicPr>
          <p:cNvPr id="27" name="Picture 26" descr="Yorkshire Secondary RGB_S_HeavyBlur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4821" y="-39580"/>
            <a:ext cx="1967179" cy="25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379" y="216606"/>
            <a:ext cx="10527239" cy="755650"/>
          </a:xfrm>
        </p:spPr>
        <p:txBody>
          <a:bodyPr/>
          <a:lstStyle/>
          <a:p>
            <a:r>
              <a:rPr lang="en-GB" sz="3200" dirty="0">
                <a:solidFill>
                  <a:srgbClr val="FF0000"/>
                </a:solidFill>
              </a:rPr>
              <a:t>Items to destroy </a:t>
            </a:r>
            <a:endParaRPr lang="en-GB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0427407" y="4454341"/>
            <a:ext cx="13559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accent6">
                    <a:lumMod val="50000"/>
                  </a:schemeClr>
                </a:solidFill>
              </a:rPr>
              <a:t>To check which leaflets you should be displaying, visit: </a:t>
            </a:r>
            <a:endParaRPr lang="en-GB" sz="1200" b="1" dirty="0">
              <a:solidFill>
                <a:srgbClr val="FFFF00"/>
              </a:solidFill>
            </a:endParaRPr>
          </a:p>
          <a:p>
            <a:pPr algn="ctr"/>
            <a:r>
              <a:rPr lang="en-GB" sz="1200" dirty="0">
                <a:hlinkClick r:id="rId6"/>
              </a:rPr>
              <a:t>Literature Inventory &amp; Important Information Board - Intranet (ybs.co.uk)</a:t>
            </a:r>
            <a:endParaRPr lang="en-GB" sz="1200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DD70FBF-3ACC-1E9A-F640-88FDAFEA6B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084649"/>
              </p:ext>
            </p:extLst>
          </p:nvPr>
        </p:nvGraphicFramePr>
        <p:xfrm>
          <a:off x="541670" y="688496"/>
          <a:ext cx="11501087" cy="2939351"/>
        </p:xfrm>
        <a:graphic>
          <a:graphicData uri="http://schemas.openxmlformats.org/drawingml/2006/table">
            <a:tbl>
              <a:tblPr firstRow="1" bandRow="1"/>
              <a:tblGrid>
                <a:gridCol w="2818356">
                  <a:extLst>
                    <a:ext uri="{9D8B030D-6E8A-4147-A177-3AD203B41FA5}">
                      <a16:colId xmlns:a16="http://schemas.microsoft.com/office/drawing/2014/main" val="2664431842"/>
                    </a:ext>
                  </a:extLst>
                </a:gridCol>
                <a:gridCol w="2150301">
                  <a:extLst>
                    <a:ext uri="{9D8B030D-6E8A-4147-A177-3AD203B41FA5}">
                      <a16:colId xmlns:a16="http://schemas.microsoft.com/office/drawing/2014/main" val="490386765"/>
                    </a:ext>
                  </a:extLst>
                </a:gridCol>
                <a:gridCol w="1115874">
                  <a:extLst>
                    <a:ext uri="{9D8B030D-6E8A-4147-A177-3AD203B41FA5}">
                      <a16:colId xmlns:a16="http://schemas.microsoft.com/office/drawing/2014/main" val="4278928957"/>
                    </a:ext>
                  </a:extLst>
                </a:gridCol>
                <a:gridCol w="1033397">
                  <a:extLst>
                    <a:ext uri="{9D8B030D-6E8A-4147-A177-3AD203B41FA5}">
                      <a16:colId xmlns:a16="http://schemas.microsoft.com/office/drawing/2014/main" val="811674989"/>
                    </a:ext>
                  </a:extLst>
                </a:gridCol>
                <a:gridCol w="4383159">
                  <a:extLst>
                    <a:ext uri="{9D8B030D-6E8A-4147-A177-3AD203B41FA5}">
                      <a16:colId xmlns:a16="http://schemas.microsoft.com/office/drawing/2014/main" val="537738911"/>
                    </a:ext>
                  </a:extLst>
                </a:gridCol>
              </a:tblGrid>
              <a:tr h="4266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Item</a:t>
                      </a:r>
                      <a:endParaRPr lang="en-GB" sz="15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84111" marR="84111" marT="42056" marB="42056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Format</a:t>
                      </a:r>
                      <a:endParaRPr lang="en-GB" sz="15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84111" marR="84111" marT="42056" marB="4205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Code</a:t>
                      </a:r>
                      <a:endParaRPr lang="en-GB" sz="15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84111" marR="84111" marT="42056" marB="4205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Date</a:t>
                      </a:r>
                      <a:endParaRPr lang="en-GB" sz="15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84111" marR="84111" marT="42056" marB="4205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Instructions</a:t>
                      </a:r>
                      <a:endParaRPr lang="en-GB" sz="15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84111" marR="84111" marT="42056" marB="42056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940987"/>
                  </a:ext>
                </a:extLst>
              </a:tr>
              <a:tr h="429554">
                <a:tc>
                  <a:txBody>
                    <a:bodyPr/>
                    <a:lstStyle/>
                    <a:p>
                      <a:pPr lvl="0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0" err="1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Passback</a:t>
                      </a:r>
                      <a:r>
                        <a:rPr lang="en-GB" sz="1200" b="0" dirty="0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 Campaign 2025</a:t>
                      </a:r>
                      <a:endParaRPr lang="en-US">
                        <a:highlight>
                          <a:srgbClr val="FFFF00"/>
                        </a:highlight>
                      </a:endParaRP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0" dirty="0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Poster / Pavement Poster</a:t>
                      </a:r>
                      <a:endParaRPr lang="en-US">
                        <a:highlight>
                          <a:srgbClr val="FFFF00"/>
                        </a:highlight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0" dirty="0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YBM13552</a:t>
                      </a:r>
                      <a:endParaRPr lang="en-US">
                        <a:highlight>
                          <a:srgbClr val="FFFF00"/>
                        </a:highlight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07/05/25</a:t>
                      </a:r>
                      <a:endParaRPr lang="en-US">
                        <a:highlight>
                          <a:srgbClr val="FFFF00"/>
                        </a:highlight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200" b="0" dirty="0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Remove and destroy – this has now been replaced with a new </a:t>
                      </a:r>
                      <a:r>
                        <a:rPr lang="en-GB" sz="1200" b="0" err="1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Passback</a:t>
                      </a:r>
                      <a:r>
                        <a:rPr lang="en-GB" sz="1200" b="0" dirty="0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 campaign for July 2025 </a:t>
                      </a: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</a:rPr>
                        <a:t>YBM 13662</a:t>
                      </a:r>
                      <a:endParaRPr lang="en-GB" sz="1200" b="0" dirty="0">
                        <a:effectLst/>
                        <a:highlight>
                          <a:srgbClr val="FFFF0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573392"/>
                  </a:ext>
                </a:extLst>
              </a:tr>
              <a:tr h="26146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5k Deposit Mortgage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09" marR="69509" marT="34462" marB="34462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External Poster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09" marR="69509" marT="34462" marB="3446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nn-NO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YBM11468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09" marR="69509" marT="34462" marB="3446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09" marR="69509" marT="34462" marB="3446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Branch only. Destroy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09" marR="69509" marT="34462" marB="34462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096066"/>
                  </a:ext>
                </a:extLst>
              </a:tr>
              <a:tr h="45000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Loyalty Posters</a:t>
                      </a: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Internal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YBM13166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Destroy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094202"/>
                  </a:ext>
                </a:extLst>
              </a:tr>
              <a:tr h="45000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Always On Savings (Loyalty)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Poster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YBM11565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Destroy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523463"/>
                  </a:ext>
                </a:extLst>
              </a:tr>
              <a:tr h="45000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Mutuality Matters</a:t>
                      </a: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External poster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YBM11712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Destroy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157787"/>
                  </a:ext>
                </a:extLst>
              </a:tr>
              <a:tr h="45000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Mutuality Matters</a:t>
                      </a: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Internal poster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YBM11745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Destroy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279457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BF6B88B6-B790-4F42-EDBF-9A9B2890E04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9609" t="49028" r="32344" b="18194"/>
          <a:stretch/>
        </p:blipFill>
        <p:spPr>
          <a:xfrm>
            <a:off x="5291198" y="3968448"/>
            <a:ext cx="1176541" cy="2695762"/>
          </a:xfrm>
          <a:prstGeom prst="rect">
            <a:avLst/>
          </a:prstGeom>
          <a:ln>
            <a:solidFill>
              <a:srgbClr val="16AC4D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C270CD7-2837-F047-C9A6-D066CD6E6DBB}"/>
              </a:ext>
            </a:extLst>
          </p:cNvPr>
          <p:cNvSpPr txBox="1"/>
          <p:nvPr/>
        </p:nvSpPr>
        <p:spPr>
          <a:xfrm>
            <a:off x="5219484" y="3574923"/>
            <a:ext cx="1119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YBM11468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506577-824C-2AFF-503E-F1AECF0EFE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743" y="3907007"/>
            <a:ext cx="1403163" cy="2732170"/>
          </a:xfrm>
          <a:prstGeom prst="rect">
            <a:avLst/>
          </a:prstGeom>
          <a:ln>
            <a:solidFill>
              <a:srgbClr val="16AC4D"/>
            </a:solidFill>
          </a:ln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id="{9EDCFE3F-D1C3-B245-C994-6D1DA6CC4D24}"/>
              </a:ext>
            </a:extLst>
          </p:cNvPr>
          <p:cNvSpPr txBox="1"/>
          <p:nvPr/>
        </p:nvSpPr>
        <p:spPr>
          <a:xfrm>
            <a:off x="384390" y="3572121"/>
            <a:ext cx="1408435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>
                <a:highlight>
                  <a:srgbClr val="FFFF00"/>
                </a:highlight>
              </a:rPr>
              <a:t> YBM13552</a:t>
            </a:r>
            <a:endParaRPr lang="en-GB" sz="1400" b="1">
              <a:highlight>
                <a:srgbClr val="FFFF00"/>
              </a:highlight>
              <a:ea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5F2B1D-8CA0-659A-1332-78B90D30B0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4292" y="3991724"/>
            <a:ext cx="1407085" cy="2589187"/>
          </a:xfrm>
          <a:prstGeom prst="rect">
            <a:avLst/>
          </a:prstGeom>
          <a:ln>
            <a:solidFill>
              <a:srgbClr val="16AC4D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561D165-9E29-57D8-6795-1C486A7046DD}"/>
              </a:ext>
            </a:extLst>
          </p:cNvPr>
          <p:cNvSpPr txBox="1"/>
          <p:nvPr/>
        </p:nvSpPr>
        <p:spPr>
          <a:xfrm>
            <a:off x="6777748" y="3572121"/>
            <a:ext cx="1150248" cy="31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YBM13166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3413B4-A0F7-291B-0D49-20E72A7880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20596" y="4024601"/>
            <a:ext cx="1404197" cy="25563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8696FC4-E94A-7BE5-B455-8821EA833FBF}"/>
              </a:ext>
            </a:extLst>
          </p:cNvPr>
          <p:cNvSpPr txBox="1"/>
          <p:nvPr/>
        </p:nvSpPr>
        <p:spPr>
          <a:xfrm>
            <a:off x="8484901" y="3606171"/>
            <a:ext cx="1195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YBM 11565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E88FE9-BD3F-C420-A23C-A74DC1CD3C3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9273" t="20972" r="38800" b="8333"/>
          <a:stretch/>
        </p:blipFill>
        <p:spPr>
          <a:xfrm>
            <a:off x="2189619" y="4202172"/>
            <a:ext cx="1306620" cy="2377889"/>
          </a:xfrm>
          <a:prstGeom prst="rect">
            <a:avLst/>
          </a:prstGeom>
          <a:ln>
            <a:solidFill>
              <a:srgbClr val="16AC4D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6096021-277D-3488-FB00-AB30A0D443BB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8612" t="21250" r="38828" b="6805"/>
          <a:stretch/>
        </p:blipFill>
        <p:spPr>
          <a:xfrm>
            <a:off x="3512771" y="4162821"/>
            <a:ext cx="1330109" cy="2386552"/>
          </a:xfrm>
          <a:prstGeom prst="rect">
            <a:avLst/>
          </a:prstGeom>
          <a:ln>
            <a:solidFill>
              <a:srgbClr val="16AC4D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CA0564F-92EA-16C3-69DB-8BC1BFE3D764}"/>
              </a:ext>
            </a:extLst>
          </p:cNvPr>
          <p:cNvSpPr txBox="1"/>
          <p:nvPr/>
        </p:nvSpPr>
        <p:spPr>
          <a:xfrm>
            <a:off x="2169429" y="3856537"/>
            <a:ext cx="1030405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/>
              <a:t>YBM11712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31C12C-9ED7-8016-5067-1851E441C975}"/>
              </a:ext>
            </a:extLst>
          </p:cNvPr>
          <p:cNvSpPr txBox="1"/>
          <p:nvPr/>
        </p:nvSpPr>
        <p:spPr>
          <a:xfrm>
            <a:off x="3426962" y="3817467"/>
            <a:ext cx="1263976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/>
              <a:t>YBM11745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089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Yorkshire Secondary RGB_S_HeavyBlur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28" r="-103"/>
          <a:stretch/>
        </p:blipFill>
        <p:spPr>
          <a:xfrm>
            <a:off x="-166742" y="5676431"/>
            <a:ext cx="1723981" cy="1181569"/>
          </a:xfrm>
          <a:prstGeom prst="rect">
            <a:avLst/>
          </a:prstGeom>
        </p:spPr>
      </p:pic>
      <p:pic>
        <p:nvPicPr>
          <p:cNvPr id="27" name="Picture 26" descr="Yorkshire Secondary RGB_S_HeavyBlur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4820" y="0"/>
            <a:ext cx="1967179" cy="25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Need some help?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9397" y="1270000"/>
            <a:ext cx="101771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 don’t have enough space to display all current campaign posters:</a:t>
            </a:r>
          </a:p>
          <a:p>
            <a:r>
              <a:rPr lang="en-GB" dirty="0"/>
              <a:t>Locations with limited poster sites should display the posters marked as priority.</a:t>
            </a:r>
          </a:p>
          <a:p>
            <a:endParaRPr lang="en-GB" b="1" dirty="0"/>
          </a:p>
          <a:p>
            <a:r>
              <a:rPr lang="en-GB" b="1" dirty="0"/>
              <a:t>My items haven’t arrived:</a:t>
            </a:r>
            <a:endParaRPr lang="en-GB" dirty="0"/>
          </a:p>
          <a:p>
            <a:pPr lvl="0"/>
            <a:r>
              <a:rPr lang="en-GB" dirty="0"/>
              <a:t>Most items are sent via DPD/TNT which is a courier our external printers Paragon use so please allow two working days from expected delivery before emailing </a:t>
            </a:r>
            <a:r>
              <a:rPr lang="en-GB" b="1" u="sng" dirty="0">
                <a:hlinkClick r:id="rId5"/>
              </a:rPr>
              <a:t>retailcampaigns@ybs.co.uk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b="1" dirty="0"/>
              <a:t>I’m missing a poster or need a replacement:</a:t>
            </a:r>
            <a:endParaRPr lang="en-GB" dirty="0"/>
          </a:p>
          <a:p>
            <a:pPr lvl="0"/>
            <a:r>
              <a:rPr lang="en-GB" dirty="0"/>
              <a:t>Some marketing materials will be available to order on the PEP system, so please check there in the first instance.</a:t>
            </a:r>
          </a:p>
          <a:p>
            <a:pPr lvl="0"/>
            <a:r>
              <a:rPr lang="en-GB" dirty="0"/>
              <a:t>If the item you’re looking for isn’t on PEP, please email </a:t>
            </a:r>
            <a:r>
              <a:rPr lang="en-GB" b="1" u="sng" dirty="0">
                <a:hlinkClick r:id="rId5"/>
              </a:rPr>
              <a:t>retailcampaigns@ybs.co.uk</a:t>
            </a:r>
            <a:r>
              <a:rPr lang="en-GB" b="1" dirty="0"/>
              <a:t> </a:t>
            </a:r>
            <a:r>
              <a:rPr lang="en-GB" dirty="0"/>
              <a:t>with the artwork code (which you’ll find at the bottom of the poster e.g YBM12345 01 01 20) and the size of the poster  you require (</a:t>
            </a:r>
            <a:r>
              <a:rPr lang="en-GB" b="1" u="sng" dirty="0">
                <a:hlinkClick r:id="rId6"/>
              </a:rPr>
              <a:t>see this guide</a:t>
            </a:r>
            <a:r>
              <a:rPr lang="en-GB" dirty="0"/>
              <a:t>).</a:t>
            </a:r>
          </a:p>
          <a:p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18749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9BEF92D0CBD04492B3E7046E900ED0" ma:contentTypeVersion="20" ma:contentTypeDescription="Create a new document." ma:contentTypeScope="" ma:versionID="84afde3fadfb6b2a9d06f64be0fe628a">
  <xsd:schema xmlns:xsd="http://www.w3.org/2001/XMLSchema" xmlns:xs="http://www.w3.org/2001/XMLSchema" xmlns:p="http://schemas.microsoft.com/office/2006/metadata/properties" xmlns:ns2="1b2d811f-600a-4424-a4fd-e2b572da6136" xmlns:ns3="a66ae743-641d-4163-8001-efe4137a6c2b" targetNamespace="http://schemas.microsoft.com/office/2006/metadata/properties" ma:root="true" ma:fieldsID="b4487eebbb84b372b1e7823c1c3dfea5" ns2:_="" ns3:_="">
    <xsd:import namespace="1b2d811f-600a-4424-a4fd-e2b572da6136"/>
    <xsd:import namespace="a66ae743-641d-4163-8001-efe4137a6c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Note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2d811f-600a-4424-a4fd-e2b572da61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258d3c7-2e41-40de-a6b5-868fb7b715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Notes" ma:index="25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6ae743-641d-4163-8001-efe4137a6c2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a3f75f7-3577-416e-81be-aec9402b74f6}" ma:internalName="TaxCatchAll" ma:showField="CatchAllData" ma:web="a66ae743-641d-4163-8001-efe4137a6c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66ae743-641d-4163-8001-efe4137a6c2b" xsi:nil="true"/>
    <lcf76f155ced4ddcb4097134ff3c332f xmlns="1b2d811f-600a-4424-a4fd-e2b572da6136">
      <Terms xmlns="http://schemas.microsoft.com/office/infopath/2007/PartnerControls"/>
    </lcf76f155ced4ddcb4097134ff3c332f>
    <Notes xmlns="1b2d811f-600a-4424-a4fd-e2b572da6136" xsi:nil="true"/>
  </documentManagement>
</p:properties>
</file>

<file path=customXml/itemProps1.xml><?xml version="1.0" encoding="utf-8"?>
<ds:datastoreItem xmlns:ds="http://schemas.openxmlformats.org/officeDocument/2006/customXml" ds:itemID="{6463BBA1-F88C-44DF-AD34-D49996BC3C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2d811f-600a-4424-a4fd-e2b572da6136"/>
    <ds:schemaRef ds:uri="a66ae743-641d-4163-8001-efe4137a6c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CCD276-385E-4766-B207-E55AEFB0D7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A6BF7B-702D-4D66-AFC8-35CE19F2D589}">
  <ds:schemaRefs>
    <ds:schemaRef ds:uri="http://schemas.microsoft.com/office/infopath/2007/PartnerControls"/>
    <ds:schemaRef ds:uri="http://purl.org/dc/dcmitype/"/>
    <ds:schemaRef ds:uri="11490d73-ffde-4bdc-add6-939fa517d67a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a66ae743-641d-4163-8001-efe4137a6c2b"/>
    <ds:schemaRef ds:uri="http://purl.org/dc/elements/1.1/"/>
    <ds:schemaRef ds:uri="http://schemas.openxmlformats.org/package/2006/metadata/core-properties"/>
    <ds:schemaRef ds:uri="http://purl.org/dc/terms/"/>
    <ds:schemaRef ds:uri="1b2d811f-600a-4424-a4fd-e2b572da613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155263</TotalTime>
  <Words>690</Words>
  <Application>Microsoft Office PowerPoint</Application>
  <PresentationFormat>Widescreen</PresentationFormat>
  <Paragraphs>160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Trebuchet MS</vt:lpstr>
      <vt:lpstr>Office Theme</vt:lpstr>
      <vt:lpstr>Poster Checklist  Branch and Agency  8.10.25  </vt:lpstr>
      <vt:lpstr>Items to display </vt:lpstr>
      <vt:lpstr>Items to display </vt:lpstr>
      <vt:lpstr>Items to remove and store</vt:lpstr>
      <vt:lpstr>Items to destroy </vt:lpstr>
      <vt:lpstr>Need some help?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Morrow</dc:creator>
  <cp:lastModifiedBy>Kim Reynolds</cp:lastModifiedBy>
  <cp:revision>1158</cp:revision>
  <cp:lastPrinted>2020-02-25T13:12:55Z</cp:lastPrinted>
  <dcterms:created xsi:type="dcterms:W3CDTF">2017-09-13T12:08:44Z</dcterms:created>
  <dcterms:modified xsi:type="dcterms:W3CDTF">2025-10-08T10:11:34Z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0x010100919BEF92D0CBD04492B3E7046E900ED0</vt:lpwstr>
  </property>
  <property fmtid="{D5CDD505-2E9C-101B-9397-08002B2CF9AE}" pid="3" name="MediaServiceImageTags">
    <vt:lpwstr/>
  </property>
  <property fmtid="{D5CDD505-2E9C-101B-9397-08002B2CF9AE}" pid="4" name="MSIP_Label_bf49ab29-f4da-4d83-b5ca-f40d5a93f0f3_Enabled">
    <vt:lpwstr>true</vt:lpwstr>
  </property>
  <property fmtid="{D5CDD505-2E9C-101B-9397-08002B2CF9AE}" pid="5" name="MSIP_Label_bf49ab29-f4da-4d83-b5ca-f40d5a93f0f3_SetDate">
    <vt:lpwstr>2025-04-24T22:27:28Z</vt:lpwstr>
  </property>
  <property fmtid="{D5CDD505-2E9C-101B-9397-08002B2CF9AE}" pid="6" name="MSIP_Label_bf49ab29-f4da-4d83-b5ca-f40d5a93f0f3_Method">
    <vt:lpwstr>Standard</vt:lpwstr>
  </property>
  <property fmtid="{D5CDD505-2E9C-101B-9397-08002B2CF9AE}" pid="7" name="MSIP_Label_bf49ab29-f4da-4d83-b5ca-f40d5a93f0f3_Name">
    <vt:lpwstr>Confidential</vt:lpwstr>
  </property>
  <property fmtid="{D5CDD505-2E9C-101B-9397-08002B2CF9AE}" pid="8" name="MSIP_Label_bf49ab29-f4da-4d83-b5ca-f40d5a93f0f3_SiteId">
    <vt:lpwstr>75406e2b-2de1-4cff-b842-2a519f5780c7</vt:lpwstr>
  </property>
  <property fmtid="{D5CDD505-2E9C-101B-9397-08002B2CF9AE}" pid="9" name="MSIP_Label_bf49ab29-f4da-4d83-b5ca-f40d5a93f0f3_ActionId">
    <vt:lpwstr>7082e149-53c5-4ef9-a89e-b103a41581ca</vt:lpwstr>
  </property>
  <property fmtid="{D5CDD505-2E9C-101B-9397-08002B2CF9AE}" pid="10" name="MSIP_Label_bf49ab29-f4da-4d83-b5ca-f40d5a93f0f3_ContentBits">
    <vt:lpwstr>0</vt:lpwstr>
  </property>
</Properties>
</file>